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82" r:id="rId5"/>
    <p:sldId id="292" r:id="rId6"/>
    <p:sldId id="311" r:id="rId7"/>
    <p:sldId id="310" r:id="rId8"/>
    <p:sldId id="293" r:id="rId9"/>
    <p:sldId id="322" r:id="rId10"/>
    <p:sldId id="303" r:id="rId11"/>
    <p:sldId id="304" r:id="rId12"/>
    <p:sldId id="315" r:id="rId13"/>
    <p:sldId id="319" r:id="rId14"/>
    <p:sldId id="320" r:id="rId15"/>
    <p:sldId id="321" r:id="rId16"/>
    <p:sldId id="297" r:id="rId17"/>
    <p:sldId id="299" r:id="rId18"/>
    <p:sldId id="295" r:id="rId19"/>
    <p:sldId id="314" r:id="rId20"/>
    <p:sldId id="306" r:id="rId21"/>
    <p:sldId id="307" r:id="rId22"/>
    <p:sldId id="312" r:id="rId23"/>
    <p:sldId id="313" r:id="rId24"/>
    <p:sldId id="298" r:id="rId25"/>
    <p:sldId id="323" r:id="rId26"/>
    <p:sldId id="29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31" autoAdjust="0"/>
  </p:normalViewPr>
  <p:slideViewPr>
    <p:cSldViewPr snapToGrid="0">
      <p:cViewPr varScale="1">
        <p:scale>
          <a:sx n="108" d="100"/>
          <a:sy n="108" d="100"/>
        </p:scale>
        <p:origin x="72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OneDrive\Kuliah\Eksperimen\ihsg_pred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Nilai </a:t>
            </a:r>
            <a:r>
              <a:rPr lang="en-US" dirty="0" err="1"/>
              <a:t>Saham</a:t>
            </a:r>
            <a:r>
              <a:rPr lang="en-US" dirty="0"/>
              <a:t> IHSG</a:t>
            </a:r>
          </a:p>
        </c:rich>
      </c:tx>
      <c:layout>
        <c:manualLayout>
          <c:xMode val="edge"/>
          <c:yMode val="edge"/>
          <c:x val="0.29725917783004396"/>
          <c:y val="2.91736537950362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829481542079969E-2"/>
          <c:y val="0.1890141011462719"/>
          <c:w val="0.78670160548113299"/>
          <c:h val="0.6968962382722896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ihsg_pred!$B$1</c:f>
              <c:strCache>
                <c:ptCount val="1"/>
                <c:pt idx="0">
                  <c:v>Prediksi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ihsg_pred!$B$2:$B$351</c:f>
              <c:numCache>
                <c:formatCode>General</c:formatCode>
                <c:ptCount val="350"/>
                <c:pt idx="0">
                  <c:v>6207.4755999999998</c:v>
                </c:pt>
                <c:pt idx="1">
                  <c:v>6226.1752999999999</c:v>
                </c:pt>
                <c:pt idx="2">
                  <c:v>6235.5005000000001</c:v>
                </c:pt>
                <c:pt idx="3">
                  <c:v>6229.1940000000004</c:v>
                </c:pt>
                <c:pt idx="4">
                  <c:v>6208.0474000000004</c:v>
                </c:pt>
                <c:pt idx="5">
                  <c:v>6145.8964999999998</c:v>
                </c:pt>
                <c:pt idx="6">
                  <c:v>6042.3720000000003</c:v>
                </c:pt>
                <c:pt idx="7">
                  <c:v>5968.5604999999996</c:v>
                </c:pt>
                <c:pt idx="8">
                  <c:v>5949.1187</c:v>
                </c:pt>
                <c:pt idx="9">
                  <c:v>5961.4380000000001</c:v>
                </c:pt>
                <c:pt idx="10">
                  <c:v>5937.9813999999997</c:v>
                </c:pt>
                <c:pt idx="11">
                  <c:v>5879.0834999999997</c:v>
                </c:pt>
                <c:pt idx="12">
                  <c:v>5863.732</c:v>
                </c:pt>
                <c:pt idx="13">
                  <c:v>5838.2259999999997</c:v>
                </c:pt>
                <c:pt idx="14">
                  <c:v>5836.7790000000005</c:v>
                </c:pt>
                <c:pt idx="15">
                  <c:v>5885.1504000000004</c:v>
                </c:pt>
                <c:pt idx="16">
                  <c:v>5880.8469999999998</c:v>
                </c:pt>
                <c:pt idx="17">
                  <c:v>5861.5396000000001</c:v>
                </c:pt>
                <c:pt idx="18">
                  <c:v>5808.4889999999996</c:v>
                </c:pt>
                <c:pt idx="19">
                  <c:v>5808.1454999999996</c:v>
                </c:pt>
                <c:pt idx="20">
                  <c:v>5787.0410000000002</c:v>
                </c:pt>
                <c:pt idx="21">
                  <c:v>5749.808</c:v>
                </c:pt>
                <c:pt idx="22">
                  <c:v>5737.7695000000003</c:v>
                </c:pt>
                <c:pt idx="23">
                  <c:v>5741.4497000000001</c:v>
                </c:pt>
                <c:pt idx="24">
                  <c:v>5793.5766999999996</c:v>
                </c:pt>
                <c:pt idx="25">
                  <c:v>5862.4994999999999</c:v>
                </c:pt>
                <c:pt idx="26">
                  <c:v>5920.0546999999997</c:v>
                </c:pt>
                <c:pt idx="27">
                  <c:v>5945.4926999999998</c:v>
                </c:pt>
                <c:pt idx="28">
                  <c:v>5929.9279999999999</c:v>
                </c:pt>
                <c:pt idx="29">
                  <c:v>5929.6450000000004</c:v>
                </c:pt>
                <c:pt idx="30">
                  <c:v>5946.0020000000004</c:v>
                </c:pt>
                <c:pt idx="31">
                  <c:v>5960.7494999999999</c:v>
                </c:pt>
                <c:pt idx="32">
                  <c:v>5978.4560000000001</c:v>
                </c:pt>
                <c:pt idx="33">
                  <c:v>5958.3540000000003</c:v>
                </c:pt>
                <c:pt idx="34">
                  <c:v>5891.6274000000003</c:v>
                </c:pt>
                <c:pt idx="35">
                  <c:v>5846.7803000000004</c:v>
                </c:pt>
                <c:pt idx="36">
                  <c:v>5809.3413</c:v>
                </c:pt>
                <c:pt idx="37">
                  <c:v>5815.2885999999999</c:v>
                </c:pt>
                <c:pt idx="38">
                  <c:v>5810.6080000000002</c:v>
                </c:pt>
                <c:pt idx="39">
                  <c:v>5802.2</c:v>
                </c:pt>
                <c:pt idx="40">
                  <c:v>5757.6229999999996</c:v>
                </c:pt>
                <c:pt idx="41">
                  <c:v>5747.1350000000002</c:v>
                </c:pt>
                <c:pt idx="42">
                  <c:v>5760.5102999999999</c:v>
                </c:pt>
                <c:pt idx="43">
                  <c:v>5723.4390000000003</c:v>
                </c:pt>
                <c:pt idx="44">
                  <c:v>5686.7780000000002</c:v>
                </c:pt>
                <c:pt idx="45">
                  <c:v>5684.8573999999999</c:v>
                </c:pt>
                <c:pt idx="46">
                  <c:v>5684.4639999999999</c:v>
                </c:pt>
                <c:pt idx="47">
                  <c:v>5715.5690000000004</c:v>
                </c:pt>
                <c:pt idx="48">
                  <c:v>5768.9497000000001</c:v>
                </c:pt>
                <c:pt idx="49">
                  <c:v>5797.7484999999997</c:v>
                </c:pt>
                <c:pt idx="50">
                  <c:v>5819.3829999999998</c:v>
                </c:pt>
                <c:pt idx="51">
                  <c:v>5840.6090000000004</c:v>
                </c:pt>
                <c:pt idx="52">
                  <c:v>5845.1440000000002</c:v>
                </c:pt>
                <c:pt idx="53">
                  <c:v>5819.25</c:v>
                </c:pt>
                <c:pt idx="54">
                  <c:v>5806.5977000000003</c:v>
                </c:pt>
                <c:pt idx="55">
                  <c:v>5807.0749999999998</c:v>
                </c:pt>
                <c:pt idx="56">
                  <c:v>5801.7686000000003</c:v>
                </c:pt>
                <c:pt idx="57">
                  <c:v>5820.4193999999998</c:v>
                </c:pt>
                <c:pt idx="58">
                  <c:v>5849.0290000000005</c:v>
                </c:pt>
                <c:pt idx="59">
                  <c:v>5866.8477000000003</c:v>
                </c:pt>
                <c:pt idx="60">
                  <c:v>5880.9242999999997</c:v>
                </c:pt>
                <c:pt idx="61">
                  <c:v>5897.5757000000003</c:v>
                </c:pt>
                <c:pt idx="62">
                  <c:v>5924.5140000000001</c:v>
                </c:pt>
                <c:pt idx="63">
                  <c:v>5911.3104999999996</c:v>
                </c:pt>
                <c:pt idx="64">
                  <c:v>5917.77</c:v>
                </c:pt>
                <c:pt idx="65">
                  <c:v>5934.8940000000002</c:v>
                </c:pt>
                <c:pt idx="66">
                  <c:v>5936.81</c:v>
                </c:pt>
                <c:pt idx="67">
                  <c:v>5965.7954</c:v>
                </c:pt>
                <c:pt idx="68">
                  <c:v>5993.5529999999999</c:v>
                </c:pt>
                <c:pt idx="69">
                  <c:v>6012.0254000000004</c:v>
                </c:pt>
                <c:pt idx="70">
                  <c:v>6008.9727000000003</c:v>
                </c:pt>
                <c:pt idx="71">
                  <c:v>6008.9309999999996</c:v>
                </c:pt>
                <c:pt idx="72">
                  <c:v>5946.1549999999997</c:v>
                </c:pt>
                <c:pt idx="73">
                  <c:v>5854.8059999999996</c:v>
                </c:pt>
                <c:pt idx="74">
                  <c:v>5791.7856000000002</c:v>
                </c:pt>
                <c:pt idx="75">
                  <c:v>5772.0614999999998</c:v>
                </c:pt>
                <c:pt idx="76">
                  <c:v>5810.5874000000003</c:v>
                </c:pt>
                <c:pt idx="77">
                  <c:v>5860.6030000000001</c:v>
                </c:pt>
                <c:pt idx="78">
                  <c:v>5907.8984</c:v>
                </c:pt>
                <c:pt idx="79">
                  <c:v>5928.5789999999997</c:v>
                </c:pt>
                <c:pt idx="80">
                  <c:v>5952.7269999999999</c:v>
                </c:pt>
                <c:pt idx="81">
                  <c:v>5976.5513000000001</c:v>
                </c:pt>
                <c:pt idx="82">
                  <c:v>5977.2885999999999</c:v>
                </c:pt>
                <c:pt idx="83">
                  <c:v>5968.5902999999998</c:v>
                </c:pt>
                <c:pt idx="84">
                  <c:v>5933.232</c:v>
                </c:pt>
                <c:pt idx="85">
                  <c:v>5918.7250000000004</c:v>
                </c:pt>
                <c:pt idx="86">
                  <c:v>5891.3090000000002</c:v>
                </c:pt>
                <c:pt idx="87">
                  <c:v>5803.6815999999999</c:v>
                </c:pt>
                <c:pt idx="88">
                  <c:v>5749.8530000000001</c:v>
                </c:pt>
                <c:pt idx="89">
                  <c:v>5762.6989999999996</c:v>
                </c:pt>
                <c:pt idx="90">
                  <c:v>5784.4930000000004</c:v>
                </c:pt>
                <c:pt idx="91">
                  <c:v>5805.0727999999999</c:v>
                </c:pt>
                <c:pt idx="92">
                  <c:v>5818.7380000000003</c:v>
                </c:pt>
                <c:pt idx="93">
                  <c:v>5849.3249999999998</c:v>
                </c:pt>
                <c:pt idx="94">
                  <c:v>5840.0879999999997</c:v>
                </c:pt>
                <c:pt idx="95">
                  <c:v>5815.018</c:v>
                </c:pt>
                <c:pt idx="96">
                  <c:v>5814.8540000000003</c:v>
                </c:pt>
                <c:pt idx="97">
                  <c:v>5830.4989999999998</c:v>
                </c:pt>
                <c:pt idx="98">
                  <c:v>5856.1566999999995</c:v>
                </c:pt>
                <c:pt idx="99">
                  <c:v>5855.6913999999997</c:v>
                </c:pt>
                <c:pt idx="100">
                  <c:v>5836.0140000000001</c:v>
                </c:pt>
                <c:pt idx="101">
                  <c:v>5828.2856000000002</c:v>
                </c:pt>
                <c:pt idx="102">
                  <c:v>5835.9709999999995</c:v>
                </c:pt>
                <c:pt idx="103">
                  <c:v>5871.2780000000002</c:v>
                </c:pt>
                <c:pt idx="104">
                  <c:v>5885.9462999999996</c:v>
                </c:pt>
                <c:pt idx="105">
                  <c:v>5868.0929999999998</c:v>
                </c:pt>
                <c:pt idx="106">
                  <c:v>5844.1597000000002</c:v>
                </c:pt>
                <c:pt idx="107">
                  <c:v>5795.9233000000004</c:v>
                </c:pt>
                <c:pt idx="108">
                  <c:v>5749.3813</c:v>
                </c:pt>
                <c:pt idx="109">
                  <c:v>5734.5214999999998</c:v>
                </c:pt>
                <c:pt idx="110">
                  <c:v>5738.5339999999997</c:v>
                </c:pt>
                <c:pt idx="111">
                  <c:v>5761.8490000000002</c:v>
                </c:pt>
                <c:pt idx="112">
                  <c:v>5726.6913999999997</c:v>
                </c:pt>
                <c:pt idx="113">
                  <c:v>5730.61</c:v>
                </c:pt>
                <c:pt idx="114">
                  <c:v>5734.0410000000002</c:v>
                </c:pt>
                <c:pt idx="115">
                  <c:v>5741.4049999999997</c:v>
                </c:pt>
                <c:pt idx="116">
                  <c:v>5777.6139999999996</c:v>
                </c:pt>
                <c:pt idx="117">
                  <c:v>5785.3823000000002</c:v>
                </c:pt>
                <c:pt idx="118">
                  <c:v>5780.9146000000001</c:v>
                </c:pt>
                <c:pt idx="119">
                  <c:v>5782.3456999999999</c:v>
                </c:pt>
                <c:pt idx="120">
                  <c:v>5773.2954</c:v>
                </c:pt>
                <c:pt idx="121">
                  <c:v>5745.0146000000004</c:v>
                </c:pt>
                <c:pt idx="122">
                  <c:v>5693.1387000000004</c:v>
                </c:pt>
                <c:pt idx="123">
                  <c:v>5705.0140000000001</c:v>
                </c:pt>
                <c:pt idx="124">
                  <c:v>5716.6864999999998</c:v>
                </c:pt>
                <c:pt idx="125">
                  <c:v>5726.0810000000001</c:v>
                </c:pt>
                <c:pt idx="126">
                  <c:v>5751.9859999999999</c:v>
                </c:pt>
                <c:pt idx="127">
                  <c:v>5779.0316999999995</c:v>
                </c:pt>
                <c:pt idx="128">
                  <c:v>5806.826</c:v>
                </c:pt>
                <c:pt idx="129">
                  <c:v>5832.6540000000005</c:v>
                </c:pt>
                <c:pt idx="130">
                  <c:v>5852.3716000000004</c:v>
                </c:pt>
                <c:pt idx="131">
                  <c:v>5856.2416999999996</c:v>
                </c:pt>
                <c:pt idx="132">
                  <c:v>5870.616</c:v>
                </c:pt>
                <c:pt idx="133">
                  <c:v>5847.5950000000003</c:v>
                </c:pt>
                <c:pt idx="134">
                  <c:v>5804.8027000000002</c:v>
                </c:pt>
                <c:pt idx="135">
                  <c:v>5768.4287000000004</c:v>
                </c:pt>
                <c:pt idx="136">
                  <c:v>5787.7349999999997</c:v>
                </c:pt>
                <c:pt idx="137">
                  <c:v>5829.7070000000003</c:v>
                </c:pt>
                <c:pt idx="138">
                  <c:v>5894.0649999999996</c:v>
                </c:pt>
                <c:pt idx="139">
                  <c:v>5926.2637000000004</c:v>
                </c:pt>
                <c:pt idx="140">
                  <c:v>5912.0244000000002</c:v>
                </c:pt>
                <c:pt idx="141">
                  <c:v>5909.6112999999996</c:v>
                </c:pt>
                <c:pt idx="142">
                  <c:v>5922.8559999999998</c:v>
                </c:pt>
                <c:pt idx="143">
                  <c:v>5935.0604999999996</c:v>
                </c:pt>
                <c:pt idx="144">
                  <c:v>5935.5450000000001</c:v>
                </c:pt>
                <c:pt idx="145">
                  <c:v>5929.5420000000004</c:v>
                </c:pt>
                <c:pt idx="146">
                  <c:v>5960.6019999999999</c:v>
                </c:pt>
                <c:pt idx="147">
                  <c:v>5985.9920000000002</c:v>
                </c:pt>
                <c:pt idx="148">
                  <c:v>6026.0673999999999</c:v>
                </c:pt>
                <c:pt idx="149">
                  <c:v>6047.9350000000004</c:v>
                </c:pt>
                <c:pt idx="150">
                  <c:v>6039.69</c:v>
                </c:pt>
                <c:pt idx="151">
                  <c:v>6034.0337</c:v>
                </c:pt>
                <c:pt idx="152">
                  <c:v>6038.9097000000002</c:v>
                </c:pt>
                <c:pt idx="153">
                  <c:v>6036.2</c:v>
                </c:pt>
                <c:pt idx="154">
                  <c:v>6027.0640000000003</c:v>
                </c:pt>
                <c:pt idx="155">
                  <c:v>6028.9893000000002</c:v>
                </c:pt>
                <c:pt idx="156">
                  <c:v>6061.9673000000003</c:v>
                </c:pt>
                <c:pt idx="157">
                  <c:v>6085.424</c:v>
                </c:pt>
                <c:pt idx="158">
                  <c:v>6079.1840000000002</c:v>
                </c:pt>
                <c:pt idx="159">
                  <c:v>6042.01</c:v>
                </c:pt>
                <c:pt idx="160">
                  <c:v>6051.3310000000001</c:v>
                </c:pt>
                <c:pt idx="161">
                  <c:v>6061.8490000000002</c:v>
                </c:pt>
                <c:pt idx="162">
                  <c:v>6074.6806999999999</c:v>
                </c:pt>
                <c:pt idx="163">
                  <c:v>6067.8306000000002</c:v>
                </c:pt>
                <c:pt idx="164">
                  <c:v>6088.3310000000001</c:v>
                </c:pt>
                <c:pt idx="165">
                  <c:v>6107.0625</c:v>
                </c:pt>
                <c:pt idx="166">
                  <c:v>6118.6504000000004</c:v>
                </c:pt>
                <c:pt idx="167">
                  <c:v>6128.5420000000004</c:v>
                </c:pt>
                <c:pt idx="168">
                  <c:v>6147.4009999999998</c:v>
                </c:pt>
                <c:pt idx="169">
                  <c:v>6183.3190000000004</c:v>
                </c:pt>
                <c:pt idx="170">
                  <c:v>6190.5519999999997</c:v>
                </c:pt>
                <c:pt idx="171">
                  <c:v>6198.1639999999998</c:v>
                </c:pt>
                <c:pt idx="172">
                  <c:v>6206.6949999999997</c:v>
                </c:pt>
                <c:pt idx="173">
                  <c:v>6231.7866000000004</c:v>
                </c:pt>
                <c:pt idx="174">
                  <c:v>6240.2969999999996</c:v>
                </c:pt>
                <c:pt idx="175">
                  <c:v>6265.0263999999997</c:v>
                </c:pt>
                <c:pt idx="176">
                  <c:v>6288.527</c:v>
                </c:pt>
                <c:pt idx="177">
                  <c:v>6310.6313</c:v>
                </c:pt>
                <c:pt idx="178">
                  <c:v>6325.1606000000002</c:v>
                </c:pt>
                <c:pt idx="179">
                  <c:v>6342.5119999999997</c:v>
                </c:pt>
                <c:pt idx="180">
                  <c:v>6347.5645000000004</c:v>
                </c:pt>
                <c:pt idx="181">
                  <c:v>6354.7179999999998</c:v>
                </c:pt>
                <c:pt idx="182">
                  <c:v>6358.1045000000004</c:v>
                </c:pt>
                <c:pt idx="183">
                  <c:v>6372.8540000000003</c:v>
                </c:pt>
                <c:pt idx="184">
                  <c:v>6372.8909999999996</c:v>
                </c:pt>
                <c:pt idx="185">
                  <c:v>6367.643</c:v>
                </c:pt>
                <c:pt idx="186">
                  <c:v>6366.134</c:v>
                </c:pt>
                <c:pt idx="187">
                  <c:v>6396.7650000000003</c:v>
                </c:pt>
                <c:pt idx="188">
                  <c:v>6426.4516999999996</c:v>
                </c:pt>
                <c:pt idx="189">
                  <c:v>6427.9210000000003</c:v>
                </c:pt>
                <c:pt idx="190">
                  <c:v>6432.5829999999996</c:v>
                </c:pt>
                <c:pt idx="191">
                  <c:v>6439.1323000000002</c:v>
                </c:pt>
                <c:pt idx="192">
                  <c:v>6431.7734</c:v>
                </c:pt>
                <c:pt idx="193">
                  <c:v>6428.0479999999998</c:v>
                </c:pt>
                <c:pt idx="194">
                  <c:v>6397.9155000000001</c:v>
                </c:pt>
                <c:pt idx="195">
                  <c:v>6372.1450000000004</c:v>
                </c:pt>
                <c:pt idx="196">
                  <c:v>6356.1377000000002</c:v>
                </c:pt>
                <c:pt idx="197">
                  <c:v>6346.3573999999999</c:v>
                </c:pt>
                <c:pt idx="198">
                  <c:v>6373.7979999999998</c:v>
                </c:pt>
                <c:pt idx="199">
                  <c:v>6403.1513999999997</c:v>
                </c:pt>
                <c:pt idx="200">
                  <c:v>6425.0502999999999</c:v>
                </c:pt>
                <c:pt idx="201">
                  <c:v>6436.2830000000004</c:v>
                </c:pt>
                <c:pt idx="202">
                  <c:v>6430.2250000000004</c:v>
                </c:pt>
                <c:pt idx="203">
                  <c:v>6434.4260000000004</c:v>
                </c:pt>
                <c:pt idx="204">
                  <c:v>6432.7560000000003</c:v>
                </c:pt>
                <c:pt idx="205">
                  <c:v>6429.2879999999996</c:v>
                </c:pt>
                <c:pt idx="206">
                  <c:v>6405.8535000000002</c:v>
                </c:pt>
                <c:pt idx="207">
                  <c:v>6396.97</c:v>
                </c:pt>
                <c:pt idx="208">
                  <c:v>6404.9354999999996</c:v>
                </c:pt>
                <c:pt idx="209">
                  <c:v>6390.2416999999996</c:v>
                </c:pt>
                <c:pt idx="210">
                  <c:v>6384.9549999999999</c:v>
                </c:pt>
                <c:pt idx="211">
                  <c:v>6359.9804999999997</c:v>
                </c:pt>
                <c:pt idx="212">
                  <c:v>6341.2209999999995</c:v>
                </c:pt>
                <c:pt idx="213">
                  <c:v>6323.2383</c:v>
                </c:pt>
                <c:pt idx="214">
                  <c:v>6311.2295000000004</c:v>
                </c:pt>
                <c:pt idx="215">
                  <c:v>6321.5396000000001</c:v>
                </c:pt>
                <c:pt idx="216">
                  <c:v>6349.6073999999999</c:v>
                </c:pt>
                <c:pt idx="217">
                  <c:v>6385.1809999999996</c:v>
                </c:pt>
                <c:pt idx="218">
                  <c:v>6403.7524000000003</c:v>
                </c:pt>
                <c:pt idx="219">
                  <c:v>6401.1094000000003</c:v>
                </c:pt>
                <c:pt idx="220">
                  <c:v>6405.0709999999999</c:v>
                </c:pt>
                <c:pt idx="221">
                  <c:v>6409.1733000000004</c:v>
                </c:pt>
                <c:pt idx="222">
                  <c:v>6374.8090000000002</c:v>
                </c:pt>
                <c:pt idx="223">
                  <c:v>6366.9603999999999</c:v>
                </c:pt>
                <c:pt idx="224">
                  <c:v>6361.7790000000005</c:v>
                </c:pt>
                <c:pt idx="225">
                  <c:v>6369.4413999999997</c:v>
                </c:pt>
                <c:pt idx="226">
                  <c:v>6376.3069999999998</c:v>
                </c:pt>
                <c:pt idx="227">
                  <c:v>6382.7719999999999</c:v>
                </c:pt>
                <c:pt idx="228">
                  <c:v>6388.9834000000001</c:v>
                </c:pt>
                <c:pt idx="229">
                  <c:v>6398.5630000000001</c:v>
                </c:pt>
                <c:pt idx="230">
                  <c:v>6401.5614999999998</c:v>
                </c:pt>
                <c:pt idx="231">
                  <c:v>6382.5902999999998</c:v>
                </c:pt>
                <c:pt idx="232">
                  <c:v>6375.0127000000002</c:v>
                </c:pt>
                <c:pt idx="233">
                  <c:v>6377.866</c:v>
                </c:pt>
                <c:pt idx="234">
                  <c:v>6366.518</c:v>
                </c:pt>
                <c:pt idx="235">
                  <c:v>6347.1864999999998</c:v>
                </c:pt>
                <c:pt idx="236">
                  <c:v>6347.3744999999999</c:v>
                </c:pt>
                <c:pt idx="237">
                  <c:v>6364.3315000000002</c:v>
                </c:pt>
                <c:pt idx="238">
                  <c:v>6414.5140000000001</c:v>
                </c:pt>
                <c:pt idx="239">
                  <c:v>6397.6869999999999</c:v>
                </c:pt>
                <c:pt idx="240">
                  <c:v>6384.44</c:v>
                </c:pt>
                <c:pt idx="241">
                  <c:v>6369.8856999999998</c:v>
                </c:pt>
                <c:pt idx="242">
                  <c:v>6340.6035000000002</c:v>
                </c:pt>
                <c:pt idx="243">
                  <c:v>6318.2924999999996</c:v>
                </c:pt>
                <c:pt idx="244">
                  <c:v>6320.5806000000002</c:v>
                </c:pt>
                <c:pt idx="245">
                  <c:v>6340.1806999999999</c:v>
                </c:pt>
                <c:pt idx="246">
                  <c:v>6338.4920000000002</c:v>
                </c:pt>
                <c:pt idx="247">
                  <c:v>6298.8696</c:v>
                </c:pt>
                <c:pt idx="248">
                  <c:v>6245.8789999999999</c:v>
                </c:pt>
                <c:pt idx="249">
                  <c:v>6234.7579999999998</c:v>
                </c:pt>
                <c:pt idx="250">
                  <c:v>6217.1522999999997</c:v>
                </c:pt>
                <c:pt idx="251">
                  <c:v>6198.0720000000001</c:v>
                </c:pt>
                <c:pt idx="252">
                  <c:v>6170.6779999999999</c:v>
                </c:pt>
                <c:pt idx="253">
                  <c:v>6148.8056999999999</c:v>
                </c:pt>
                <c:pt idx="254">
                  <c:v>6092.4066999999995</c:v>
                </c:pt>
                <c:pt idx="255">
                  <c:v>6053.5950000000003</c:v>
                </c:pt>
                <c:pt idx="256">
                  <c:v>5987.4390000000003</c:v>
                </c:pt>
                <c:pt idx="257">
                  <c:v>5925.9309999999996</c:v>
                </c:pt>
                <c:pt idx="258">
                  <c:v>5881.0789999999997</c:v>
                </c:pt>
                <c:pt idx="259">
                  <c:v>5908.5102999999999</c:v>
                </c:pt>
                <c:pt idx="260">
                  <c:v>5919.9009999999998</c:v>
                </c:pt>
                <c:pt idx="261">
                  <c:v>5951.4683000000005</c:v>
                </c:pt>
                <c:pt idx="262">
                  <c:v>5985.63</c:v>
                </c:pt>
                <c:pt idx="263">
                  <c:v>6015.4440000000004</c:v>
                </c:pt>
                <c:pt idx="264">
                  <c:v>6015.3486000000003</c:v>
                </c:pt>
                <c:pt idx="265">
                  <c:v>6016.1310000000003</c:v>
                </c:pt>
                <c:pt idx="266">
                  <c:v>6042.9673000000003</c:v>
                </c:pt>
                <c:pt idx="267">
                  <c:v>6113.1063999999997</c:v>
                </c:pt>
                <c:pt idx="268">
                  <c:v>6142.3236999999999</c:v>
                </c:pt>
                <c:pt idx="269">
                  <c:v>6157.2344000000003</c:v>
                </c:pt>
                <c:pt idx="270">
                  <c:v>6154.201</c:v>
                </c:pt>
                <c:pt idx="271">
                  <c:v>6153.0204999999996</c:v>
                </c:pt>
                <c:pt idx="272">
                  <c:v>6138.9430000000002</c:v>
                </c:pt>
                <c:pt idx="273">
                  <c:v>6136.7049999999999</c:v>
                </c:pt>
                <c:pt idx="274">
                  <c:v>6173.5913</c:v>
                </c:pt>
                <c:pt idx="275">
                  <c:v>6203.2879999999996</c:v>
                </c:pt>
                <c:pt idx="276">
                  <c:v>6216.0929999999998</c:v>
                </c:pt>
                <c:pt idx="277">
                  <c:v>6218.6490000000003</c:v>
                </c:pt>
                <c:pt idx="278">
                  <c:v>6226.4880000000003</c:v>
                </c:pt>
                <c:pt idx="279">
                  <c:v>6230.9916999999996</c:v>
                </c:pt>
                <c:pt idx="280">
                  <c:v>6242.9076999999997</c:v>
                </c:pt>
                <c:pt idx="281">
                  <c:v>6258.2103999999999</c:v>
                </c:pt>
                <c:pt idx="282">
                  <c:v>6272.8410000000003</c:v>
                </c:pt>
                <c:pt idx="283">
                  <c:v>6279.7505000000001</c:v>
                </c:pt>
                <c:pt idx="284">
                  <c:v>6278.2690000000002</c:v>
                </c:pt>
                <c:pt idx="285">
                  <c:v>6284.0806000000002</c:v>
                </c:pt>
                <c:pt idx="286">
                  <c:v>6287.1196</c:v>
                </c:pt>
                <c:pt idx="287">
                  <c:v>6278.0474000000004</c:v>
                </c:pt>
                <c:pt idx="288">
                  <c:v>6283.7466000000004</c:v>
                </c:pt>
                <c:pt idx="289">
                  <c:v>6300.2910000000002</c:v>
                </c:pt>
                <c:pt idx="290">
                  <c:v>6318.6196</c:v>
                </c:pt>
                <c:pt idx="291">
                  <c:v>6317.89</c:v>
                </c:pt>
                <c:pt idx="292">
                  <c:v>6328.4862999999996</c:v>
                </c:pt>
                <c:pt idx="293">
                  <c:v>6326.652</c:v>
                </c:pt>
                <c:pt idx="294">
                  <c:v>6320.0454</c:v>
                </c:pt>
                <c:pt idx="295">
                  <c:v>6316.3270000000002</c:v>
                </c:pt>
                <c:pt idx="296">
                  <c:v>6335.0950000000003</c:v>
                </c:pt>
                <c:pt idx="297">
                  <c:v>6346.0540000000001</c:v>
                </c:pt>
                <c:pt idx="298">
                  <c:v>6344.0474000000004</c:v>
                </c:pt>
                <c:pt idx="299">
                  <c:v>6331.8270000000002</c:v>
                </c:pt>
                <c:pt idx="300">
                  <c:v>6326.3554999999997</c:v>
                </c:pt>
                <c:pt idx="301">
                  <c:v>6299.9277000000002</c:v>
                </c:pt>
                <c:pt idx="302">
                  <c:v>6275.1019999999999</c:v>
                </c:pt>
                <c:pt idx="303">
                  <c:v>6276.3725999999997</c:v>
                </c:pt>
                <c:pt idx="304">
                  <c:v>6288.7139999999999</c:v>
                </c:pt>
                <c:pt idx="305">
                  <c:v>6302.8905999999997</c:v>
                </c:pt>
                <c:pt idx="306">
                  <c:v>6289.2</c:v>
                </c:pt>
                <c:pt idx="307">
                  <c:v>6237.4489999999996</c:v>
                </c:pt>
                <c:pt idx="308">
                  <c:v>6145.5479999999998</c:v>
                </c:pt>
                <c:pt idx="309">
                  <c:v>6138.84</c:v>
                </c:pt>
                <c:pt idx="310">
                  <c:v>6168.6189999999997</c:v>
                </c:pt>
                <c:pt idx="311">
                  <c:v>6209.8056999999999</c:v>
                </c:pt>
                <c:pt idx="312">
                  <c:v>6214.2120000000004</c:v>
                </c:pt>
                <c:pt idx="313">
                  <c:v>6193.0263999999997</c:v>
                </c:pt>
                <c:pt idx="314">
                  <c:v>6197.1073999999999</c:v>
                </c:pt>
                <c:pt idx="315">
                  <c:v>6181.4486999999999</c:v>
                </c:pt>
                <c:pt idx="316">
                  <c:v>6197.75</c:v>
                </c:pt>
                <c:pt idx="317">
                  <c:v>6211.4306999999999</c:v>
                </c:pt>
                <c:pt idx="318">
                  <c:v>6208.7870000000003</c:v>
                </c:pt>
                <c:pt idx="319">
                  <c:v>6198.4956000000002</c:v>
                </c:pt>
                <c:pt idx="320">
                  <c:v>6182.3716000000004</c:v>
                </c:pt>
                <c:pt idx="321">
                  <c:v>6176.2704999999996</c:v>
                </c:pt>
                <c:pt idx="322">
                  <c:v>6153.8119999999999</c:v>
                </c:pt>
                <c:pt idx="323">
                  <c:v>6169.933</c:v>
                </c:pt>
                <c:pt idx="324">
                  <c:v>6190.8755000000001</c:v>
                </c:pt>
                <c:pt idx="325">
                  <c:v>6204.2120000000004</c:v>
                </c:pt>
                <c:pt idx="326">
                  <c:v>6224.9565000000002</c:v>
                </c:pt>
                <c:pt idx="327">
                  <c:v>6229.9263000000001</c:v>
                </c:pt>
                <c:pt idx="328">
                  <c:v>6217.701</c:v>
                </c:pt>
                <c:pt idx="329">
                  <c:v>6201.0796</c:v>
                </c:pt>
                <c:pt idx="330">
                  <c:v>6207.0519999999997</c:v>
                </c:pt>
                <c:pt idx="331">
                  <c:v>6221.2640000000001</c:v>
                </c:pt>
                <c:pt idx="332">
                  <c:v>6228.7560000000003</c:v>
                </c:pt>
                <c:pt idx="333">
                  <c:v>6238.107</c:v>
                </c:pt>
                <c:pt idx="334">
                  <c:v>6256.94</c:v>
                </c:pt>
                <c:pt idx="335">
                  <c:v>6271.8145000000004</c:v>
                </c:pt>
                <c:pt idx="336">
                  <c:v>6270.777</c:v>
                </c:pt>
                <c:pt idx="337">
                  <c:v>6215.9669999999996</c:v>
                </c:pt>
                <c:pt idx="338">
                  <c:v>6182.4507000000003</c:v>
                </c:pt>
                <c:pt idx="339">
                  <c:v>6178.4639999999999</c:v>
                </c:pt>
                <c:pt idx="340">
                  <c:v>6186.3173999999999</c:v>
                </c:pt>
                <c:pt idx="341">
                  <c:v>6183.1543000000001</c:v>
                </c:pt>
                <c:pt idx="342">
                  <c:v>6172.7790000000005</c:v>
                </c:pt>
                <c:pt idx="343">
                  <c:v>6137.7659999999996</c:v>
                </c:pt>
                <c:pt idx="344">
                  <c:v>6109.2089999999998</c:v>
                </c:pt>
                <c:pt idx="345">
                  <c:v>6130.6490000000003</c:v>
                </c:pt>
                <c:pt idx="346">
                  <c:v>6144.8013000000001</c:v>
                </c:pt>
                <c:pt idx="347">
                  <c:v>6133.6639999999998</c:v>
                </c:pt>
                <c:pt idx="348">
                  <c:v>6111.9070000000002</c:v>
                </c:pt>
                <c:pt idx="349">
                  <c:v>6076.2344000000003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E58-4707-99E9-8767F8192235}"/>
            </c:ext>
          </c:extLst>
        </c:ser>
        <c:ser>
          <c:idx val="1"/>
          <c:order val="1"/>
          <c:tx>
            <c:strRef>
              <c:f>ihsg_pred!$C$1</c:f>
              <c:strCache>
                <c:ptCount val="1"/>
                <c:pt idx="0">
                  <c:v>Asli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yVal>
            <c:numRef>
              <c:f>ihsg_pred!$C$2:$C$351</c:f>
              <c:numCache>
                <c:formatCode>General</c:formatCode>
                <c:ptCount val="350"/>
                <c:pt idx="0">
                  <c:v>6355.9008789999998</c:v>
                </c:pt>
                <c:pt idx="1">
                  <c:v>6337.6948240000002</c:v>
                </c:pt>
                <c:pt idx="2">
                  <c:v>6308.1479490000002</c:v>
                </c:pt>
                <c:pt idx="3">
                  <c:v>6229.6347659999901</c:v>
                </c:pt>
                <c:pt idx="4">
                  <c:v>6079.8500979999999</c:v>
                </c:pt>
                <c:pt idx="5">
                  <c:v>5909.1982420000004</c:v>
                </c:pt>
                <c:pt idx="6">
                  <c:v>5919.2377930000002</c:v>
                </c:pt>
                <c:pt idx="7">
                  <c:v>5994.5952150000003</c:v>
                </c:pt>
                <c:pt idx="8">
                  <c:v>6012.2377930000002</c:v>
                </c:pt>
                <c:pt idx="9">
                  <c:v>5858.7319340000004</c:v>
                </c:pt>
                <c:pt idx="10">
                  <c:v>5792.3452150000003</c:v>
                </c:pt>
                <c:pt idx="11">
                  <c:v>5885.0981449999999</c:v>
                </c:pt>
                <c:pt idx="12">
                  <c:v>5774.7158200000003</c:v>
                </c:pt>
                <c:pt idx="13">
                  <c:v>5907.9379879999997</c:v>
                </c:pt>
                <c:pt idx="14">
                  <c:v>5956.8320309999999</c:v>
                </c:pt>
                <c:pt idx="15">
                  <c:v>5947.1547849999997</c:v>
                </c:pt>
                <c:pt idx="16">
                  <c:v>5838.1162109999996</c:v>
                </c:pt>
                <c:pt idx="17">
                  <c:v>5841.4638670000004</c:v>
                </c:pt>
                <c:pt idx="18">
                  <c:v>5815.919922</c:v>
                </c:pt>
                <c:pt idx="19">
                  <c:v>5783.3100590000004</c:v>
                </c:pt>
                <c:pt idx="20">
                  <c:v>5733.8540039999998</c:v>
                </c:pt>
                <c:pt idx="21">
                  <c:v>5751.1191410000001</c:v>
                </c:pt>
                <c:pt idx="22">
                  <c:v>5792.0009769999997</c:v>
                </c:pt>
                <c:pt idx="23">
                  <c:v>5946.5380859999996</c:v>
                </c:pt>
                <c:pt idx="24">
                  <c:v>5975.7421880000002</c:v>
                </c:pt>
                <c:pt idx="25">
                  <c:v>6068.3251950000003</c:v>
                </c:pt>
                <c:pt idx="26">
                  <c:v>6011.0551759999998</c:v>
                </c:pt>
                <c:pt idx="27">
                  <c:v>5983.5869140000004</c:v>
                </c:pt>
                <c:pt idx="28">
                  <c:v>6014.8188479999999</c:v>
                </c:pt>
                <c:pt idx="29">
                  <c:v>6088.7900390000004</c:v>
                </c:pt>
                <c:pt idx="30">
                  <c:v>6069.7128909999901</c:v>
                </c:pt>
                <c:pt idx="31">
                  <c:v>6106.6982420000004</c:v>
                </c:pt>
                <c:pt idx="32">
                  <c:v>5993.626953</c:v>
                </c:pt>
                <c:pt idx="33">
                  <c:v>5884.0390630000002</c:v>
                </c:pt>
                <c:pt idx="34">
                  <c:v>5822.3330079999996</c:v>
                </c:pt>
                <c:pt idx="35">
                  <c:v>5821.8120119999903</c:v>
                </c:pt>
                <c:pt idx="36">
                  <c:v>5859.0830079999996</c:v>
                </c:pt>
                <c:pt idx="37">
                  <c:v>5825.6489259999998</c:v>
                </c:pt>
                <c:pt idx="38">
                  <c:v>5787.5517579999996</c:v>
                </c:pt>
                <c:pt idx="39">
                  <c:v>5667.3188479999999</c:v>
                </c:pt>
                <c:pt idx="40">
                  <c:v>5799.2368159999996</c:v>
                </c:pt>
                <c:pt idx="41">
                  <c:v>5746.7700199999999</c:v>
                </c:pt>
                <c:pt idx="42">
                  <c:v>5633.9370119999903</c:v>
                </c:pt>
                <c:pt idx="43">
                  <c:v>5733.6391599999997</c:v>
                </c:pt>
                <c:pt idx="44">
                  <c:v>5739.3320309999999</c:v>
                </c:pt>
                <c:pt idx="45">
                  <c:v>5694.9121089999999</c:v>
                </c:pt>
                <c:pt idx="46">
                  <c:v>5807.375</c:v>
                </c:pt>
                <c:pt idx="47">
                  <c:v>5881.7597659999901</c:v>
                </c:pt>
                <c:pt idx="48">
                  <c:v>5893.3588869999903</c:v>
                </c:pt>
                <c:pt idx="49">
                  <c:v>5907.8720700000003</c:v>
                </c:pt>
                <c:pt idx="50">
                  <c:v>5944.0742190000001</c:v>
                </c:pt>
                <c:pt idx="51">
                  <c:v>5905.158203</c:v>
                </c:pt>
                <c:pt idx="52">
                  <c:v>5861.5078130000002</c:v>
                </c:pt>
                <c:pt idx="53">
                  <c:v>5890.7309569999998</c:v>
                </c:pt>
                <c:pt idx="54">
                  <c:v>5871.0771480000003</c:v>
                </c:pt>
                <c:pt idx="55">
                  <c:v>5872.7841799999997</c:v>
                </c:pt>
                <c:pt idx="56">
                  <c:v>5915.7958979999903</c:v>
                </c:pt>
                <c:pt idx="57">
                  <c:v>5931.841797</c:v>
                </c:pt>
                <c:pt idx="58">
                  <c:v>5933.8891599999997</c:v>
                </c:pt>
                <c:pt idx="59">
                  <c:v>5946.1362300000001</c:v>
                </c:pt>
                <c:pt idx="60">
                  <c:v>5989.1362300000001</c:v>
                </c:pt>
                <c:pt idx="61">
                  <c:v>6027.9360349999997</c:v>
                </c:pt>
                <c:pt idx="62">
                  <c:v>5936.4428710000002</c:v>
                </c:pt>
                <c:pt idx="63">
                  <c:v>6033.4189450000003</c:v>
                </c:pt>
                <c:pt idx="64">
                  <c:v>6011.7231449999999</c:v>
                </c:pt>
                <c:pt idx="65">
                  <c:v>6007.5380859999996</c:v>
                </c:pt>
                <c:pt idx="66">
                  <c:v>6101.1308589999999</c:v>
                </c:pt>
                <c:pt idx="67">
                  <c:v>6091.25</c:v>
                </c:pt>
                <c:pt idx="68">
                  <c:v>6094.8291019999997</c:v>
                </c:pt>
                <c:pt idx="69">
                  <c:v>6065.2558589999999</c:v>
                </c:pt>
                <c:pt idx="70">
                  <c:v>6077.1728519999997</c:v>
                </c:pt>
                <c:pt idx="71">
                  <c:v>5861.2460940000001</c:v>
                </c:pt>
                <c:pt idx="72">
                  <c:v>5769.873047</c:v>
                </c:pt>
                <c:pt idx="73">
                  <c:v>5816.5898440000001</c:v>
                </c:pt>
                <c:pt idx="74">
                  <c:v>5783.7978519999997</c:v>
                </c:pt>
                <c:pt idx="75">
                  <c:v>5892.1918949999999</c:v>
                </c:pt>
                <c:pt idx="76">
                  <c:v>5944.3007809999999</c:v>
                </c:pt>
                <c:pt idx="77">
                  <c:v>5982.9848629999997</c:v>
                </c:pt>
                <c:pt idx="78">
                  <c:v>5968.75</c:v>
                </c:pt>
                <c:pt idx="79">
                  <c:v>6025.9677729999903</c:v>
                </c:pt>
                <c:pt idx="80">
                  <c:v>6042.6499020000001</c:v>
                </c:pt>
                <c:pt idx="81">
                  <c:v>6065.1489259999998</c:v>
                </c:pt>
                <c:pt idx="82">
                  <c:v>6018.9638670000004</c:v>
                </c:pt>
                <c:pt idx="83">
                  <c:v>6018.4599609999996</c:v>
                </c:pt>
                <c:pt idx="84">
                  <c:v>5967.5791019999997</c:v>
                </c:pt>
                <c:pt idx="85">
                  <c:v>5905.3007809999999</c:v>
                </c:pt>
                <c:pt idx="86">
                  <c:v>5683.5009769999997</c:v>
                </c:pt>
                <c:pt idx="87">
                  <c:v>5776.0952150000003</c:v>
                </c:pt>
                <c:pt idx="88">
                  <c:v>5851.4648440000001</c:v>
                </c:pt>
                <c:pt idx="89">
                  <c:v>5831.1171880000002</c:v>
                </c:pt>
                <c:pt idx="90">
                  <c:v>5798.1508789999998</c:v>
                </c:pt>
                <c:pt idx="91">
                  <c:v>5858.2739259999998</c:v>
                </c:pt>
                <c:pt idx="92">
                  <c:v>5931.2807619999903</c:v>
                </c:pt>
                <c:pt idx="93">
                  <c:v>5824.2568359999996</c:v>
                </c:pt>
                <c:pt idx="94">
                  <c:v>5811.7900390000004</c:v>
                </c:pt>
                <c:pt idx="95">
                  <c:v>5873.5971680000002</c:v>
                </c:pt>
                <c:pt idx="96">
                  <c:v>5931.2661129999997</c:v>
                </c:pt>
                <c:pt idx="97">
                  <c:v>5957.7441409999901</c:v>
                </c:pt>
                <c:pt idx="98">
                  <c:v>5882.2202150000003</c:v>
                </c:pt>
                <c:pt idx="99">
                  <c:v>5874.298828</c:v>
                </c:pt>
                <c:pt idx="100">
                  <c:v>5873.2709960000002</c:v>
                </c:pt>
                <c:pt idx="101">
                  <c:v>5929.2158200000003</c:v>
                </c:pt>
                <c:pt idx="102">
                  <c:v>5976.5532229999999</c:v>
                </c:pt>
                <c:pt idx="103">
                  <c:v>5944.6010740000002</c:v>
                </c:pt>
                <c:pt idx="104">
                  <c:v>5875.6191409999901</c:v>
                </c:pt>
                <c:pt idx="105">
                  <c:v>5867.7368159999996</c:v>
                </c:pt>
                <c:pt idx="106">
                  <c:v>5756.6191410000001</c:v>
                </c:pt>
                <c:pt idx="107">
                  <c:v>5731.9350590000004</c:v>
                </c:pt>
                <c:pt idx="108">
                  <c:v>5761.0732420000004</c:v>
                </c:pt>
                <c:pt idx="109">
                  <c:v>5796.7900390000004</c:v>
                </c:pt>
                <c:pt idx="110">
                  <c:v>5820.6679690000001</c:v>
                </c:pt>
                <c:pt idx="111">
                  <c:v>5702.8217770000001</c:v>
                </c:pt>
                <c:pt idx="112">
                  <c:v>5756.4902339999999</c:v>
                </c:pt>
                <c:pt idx="113">
                  <c:v>5727.2558589999999</c:v>
                </c:pt>
                <c:pt idx="114">
                  <c:v>5800.8168949999999</c:v>
                </c:pt>
                <c:pt idx="115">
                  <c:v>5868.6201170000004</c:v>
                </c:pt>
                <c:pt idx="116">
                  <c:v>5845.2421880000002</c:v>
                </c:pt>
                <c:pt idx="117">
                  <c:v>5837.2910159999901</c:v>
                </c:pt>
                <c:pt idx="118">
                  <c:v>5840.4350590000004</c:v>
                </c:pt>
                <c:pt idx="119">
                  <c:v>5797.8911129999997</c:v>
                </c:pt>
                <c:pt idx="120">
                  <c:v>5709.4169920000004</c:v>
                </c:pt>
                <c:pt idx="121">
                  <c:v>5754.9648440000001</c:v>
                </c:pt>
                <c:pt idx="122">
                  <c:v>5784.9208979999903</c:v>
                </c:pt>
                <c:pt idx="123">
                  <c:v>5754.6069340000004</c:v>
                </c:pt>
                <c:pt idx="124">
                  <c:v>5789.1000979999999</c:v>
                </c:pt>
                <c:pt idx="125">
                  <c:v>5831.6499020000001</c:v>
                </c:pt>
                <c:pt idx="126">
                  <c:v>5835.919922</c:v>
                </c:pt>
                <c:pt idx="127">
                  <c:v>5906.2919920000004</c:v>
                </c:pt>
                <c:pt idx="128">
                  <c:v>5920.5942379999997</c:v>
                </c:pt>
                <c:pt idx="129">
                  <c:v>5923.9301759999998</c:v>
                </c:pt>
                <c:pt idx="130">
                  <c:v>5939.8862300000001</c:v>
                </c:pt>
                <c:pt idx="131">
                  <c:v>5976.8061520000001</c:v>
                </c:pt>
                <c:pt idx="132">
                  <c:v>5874.1538090000004</c:v>
                </c:pt>
                <c:pt idx="133">
                  <c:v>5777.0532229999999</c:v>
                </c:pt>
                <c:pt idx="134">
                  <c:v>5835.1982420000004</c:v>
                </c:pt>
                <c:pt idx="135">
                  <c:v>5858.2929690000001</c:v>
                </c:pt>
                <c:pt idx="136">
                  <c:v>5955.7358400000003</c:v>
                </c:pt>
                <c:pt idx="137">
                  <c:v>6012.3500979999999</c:v>
                </c:pt>
                <c:pt idx="138">
                  <c:v>6005.296875</c:v>
                </c:pt>
                <c:pt idx="139">
                  <c:v>5948.0517579999996</c:v>
                </c:pt>
                <c:pt idx="140">
                  <c:v>5990.8100590000004</c:v>
                </c:pt>
                <c:pt idx="141">
                  <c:v>6006.2021480000003</c:v>
                </c:pt>
                <c:pt idx="142">
                  <c:v>6022.7778319999998</c:v>
                </c:pt>
                <c:pt idx="143">
                  <c:v>6013.5888670000004</c:v>
                </c:pt>
                <c:pt idx="144">
                  <c:v>5991.2460940000001</c:v>
                </c:pt>
                <c:pt idx="145">
                  <c:v>6107.1679690000001</c:v>
                </c:pt>
                <c:pt idx="146">
                  <c:v>6056.1240230000003</c:v>
                </c:pt>
                <c:pt idx="147">
                  <c:v>6118.3198240000002</c:v>
                </c:pt>
                <c:pt idx="148">
                  <c:v>6152.8598629999997</c:v>
                </c:pt>
                <c:pt idx="149">
                  <c:v>6133.1201170000004</c:v>
                </c:pt>
                <c:pt idx="150">
                  <c:v>6115.4931640000004</c:v>
                </c:pt>
                <c:pt idx="151">
                  <c:v>6126.3559569999998</c:v>
                </c:pt>
                <c:pt idx="152">
                  <c:v>6111.3598629999997</c:v>
                </c:pt>
                <c:pt idx="153">
                  <c:v>6076.5869140000004</c:v>
                </c:pt>
                <c:pt idx="154">
                  <c:v>6115.5771479999903</c:v>
                </c:pt>
                <c:pt idx="155">
                  <c:v>6177.7202150000003</c:v>
                </c:pt>
                <c:pt idx="156">
                  <c:v>6169.8427730000003</c:v>
                </c:pt>
                <c:pt idx="157">
                  <c:v>6089.3051759999998</c:v>
                </c:pt>
                <c:pt idx="158">
                  <c:v>6081.8671880000002</c:v>
                </c:pt>
                <c:pt idx="159">
                  <c:v>6176.0942379999997</c:v>
                </c:pt>
                <c:pt idx="160">
                  <c:v>6147.8759769999997</c:v>
                </c:pt>
                <c:pt idx="161">
                  <c:v>6163.5961909999996</c:v>
                </c:pt>
                <c:pt idx="162">
                  <c:v>6127.8500979999999</c:v>
                </c:pt>
                <c:pt idx="163">
                  <c:v>6190.6430659999996</c:v>
                </c:pt>
                <c:pt idx="164">
                  <c:v>6194.498047</c:v>
                </c:pt>
                <c:pt idx="165">
                  <c:v>6181.1748049999997</c:v>
                </c:pt>
                <c:pt idx="166">
                  <c:v>6221.0097660000001</c:v>
                </c:pt>
                <c:pt idx="167">
                  <c:v>6274.5400390000004</c:v>
                </c:pt>
                <c:pt idx="168">
                  <c:v>6287.2241210000002</c:v>
                </c:pt>
                <c:pt idx="169">
                  <c:v>6262.8471680000002</c:v>
                </c:pt>
                <c:pt idx="170">
                  <c:v>6272.2377930000002</c:v>
                </c:pt>
                <c:pt idx="171">
                  <c:v>6328.7138670000004</c:v>
                </c:pt>
                <c:pt idx="172">
                  <c:v>6361.4648440000001</c:v>
                </c:pt>
                <c:pt idx="173">
                  <c:v>6336.1162109999996</c:v>
                </c:pt>
                <c:pt idx="174">
                  <c:v>6408.7841799999997</c:v>
                </c:pt>
                <c:pt idx="175">
                  <c:v>6413.3598629999997</c:v>
                </c:pt>
                <c:pt idx="176">
                  <c:v>6423.7797849999997</c:v>
                </c:pt>
                <c:pt idx="177">
                  <c:v>6448.1557619999903</c:v>
                </c:pt>
                <c:pt idx="178">
                  <c:v>6450.8339839999999</c:v>
                </c:pt>
                <c:pt idx="179">
                  <c:v>6468.5620119999903</c:v>
                </c:pt>
                <c:pt idx="180">
                  <c:v>6451.169922</c:v>
                </c:pt>
                <c:pt idx="181">
                  <c:v>6466.6547849999997</c:v>
                </c:pt>
                <c:pt idx="182">
                  <c:v>6482.8427730000003</c:v>
                </c:pt>
                <c:pt idx="183">
                  <c:v>6458.7119140000004</c:v>
                </c:pt>
                <c:pt idx="184">
                  <c:v>6436.4799800000001</c:v>
                </c:pt>
                <c:pt idx="185">
                  <c:v>6464.1889650000003</c:v>
                </c:pt>
                <c:pt idx="186">
                  <c:v>6532.9692379999997</c:v>
                </c:pt>
                <c:pt idx="187">
                  <c:v>6538.6381840000004</c:v>
                </c:pt>
                <c:pt idx="188">
                  <c:v>6481.451172</c:v>
                </c:pt>
                <c:pt idx="189">
                  <c:v>6547.876953</c:v>
                </c:pt>
                <c:pt idx="190">
                  <c:v>6536.4570309999999</c:v>
                </c:pt>
                <c:pt idx="191">
                  <c:v>6521.6630859999996</c:v>
                </c:pt>
                <c:pt idx="192">
                  <c:v>6495.001953</c:v>
                </c:pt>
                <c:pt idx="193">
                  <c:v>6426.3251950000003</c:v>
                </c:pt>
                <c:pt idx="194">
                  <c:v>6419.1162109999996</c:v>
                </c:pt>
                <c:pt idx="195">
                  <c:v>6420.0180659999996</c:v>
                </c:pt>
                <c:pt idx="196">
                  <c:v>6389.0849609999996</c:v>
                </c:pt>
                <c:pt idx="197">
                  <c:v>6497.8149409999996</c:v>
                </c:pt>
                <c:pt idx="198">
                  <c:v>6494.6669920000004</c:v>
                </c:pt>
                <c:pt idx="199">
                  <c:v>6512.7841799999997</c:v>
                </c:pt>
                <c:pt idx="200">
                  <c:v>6537.7661129999997</c:v>
                </c:pt>
                <c:pt idx="201">
                  <c:v>6501.3779299999997</c:v>
                </c:pt>
                <c:pt idx="202">
                  <c:v>6525.3579099999997</c:v>
                </c:pt>
                <c:pt idx="203">
                  <c:v>6540.9501950000003</c:v>
                </c:pt>
                <c:pt idx="204">
                  <c:v>6525.6831050000001</c:v>
                </c:pt>
                <c:pt idx="205">
                  <c:v>6443.3481449999999</c:v>
                </c:pt>
                <c:pt idx="206">
                  <c:v>6499.8837890000004</c:v>
                </c:pt>
                <c:pt idx="207">
                  <c:v>6488.419922</c:v>
                </c:pt>
                <c:pt idx="208">
                  <c:v>6441.2797849999997</c:v>
                </c:pt>
                <c:pt idx="209">
                  <c:v>6457.9560549999997</c:v>
                </c:pt>
                <c:pt idx="210">
                  <c:v>6383.0678710000002</c:v>
                </c:pt>
                <c:pt idx="211">
                  <c:v>6366.4340819999998</c:v>
                </c:pt>
                <c:pt idx="212">
                  <c:v>6353.7739259999998</c:v>
                </c:pt>
                <c:pt idx="213">
                  <c:v>6377.5751950000003</c:v>
                </c:pt>
                <c:pt idx="214">
                  <c:v>6413.2661129999997</c:v>
                </c:pt>
                <c:pt idx="215">
                  <c:v>6461.1831050000001</c:v>
                </c:pt>
                <c:pt idx="216">
                  <c:v>6509.4467770000001</c:v>
                </c:pt>
                <c:pt idx="217">
                  <c:v>6480.2758789999998</c:v>
                </c:pt>
                <c:pt idx="218">
                  <c:v>6482.7099609999996</c:v>
                </c:pt>
                <c:pt idx="219">
                  <c:v>6501.7758789999998</c:v>
                </c:pt>
                <c:pt idx="220">
                  <c:v>6525.2739259999998</c:v>
                </c:pt>
                <c:pt idx="221">
                  <c:v>6411.2509769999997</c:v>
                </c:pt>
                <c:pt idx="222">
                  <c:v>6469.9990229999903</c:v>
                </c:pt>
                <c:pt idx="223">
                  <c:v>6444.7377930000002</c:v>
                </c:pt>
                <c:pt idx="224">
                  <c:v>6480.7880859999996</c:v>
                </c:pt>
                <c:pt idx="225">
                  <c:v>6468.7548829999996</c:v>
                </c:pt>
                <c:pt idx="226">
                  <c:v>6452.6108400000003</c:v>
                </c:pt>
                <c:pt idx="227">
                  <c:v>6476.0659180000002</c:v>
                </c:pt>
                <c:pt idx="228">
                  <c:v>6494.6298829999996</c:v>
                </c:pt>
                <c:pt idx="229">
                  <c:v>6474.0180659999996</c:v>
                </c:pt>
                <c:pt idx="230">
                  <c:v>6425.7338869999903</c:v>
                </c:pt>
                <c:pt idx="231">
                  <c:v>6484.3481449999999</c:v>
                </c:pt>
                <c:pt idx="232">
                  <c:v>6478.326172</c:v>
                </c:pt>
                <c:pt idx="233">
                  <c:v>6410.1660159999901</c:v>
                </c:pt>
                <c:pt idx="234">
                  <c:v>6405.8662109999996</c:v>
                </c:pt>
                <c:pt idx="235">
                  <c:v>6435.1508789999998</c:v>
                </c:pt>
                <c:pt idx="236">
                  <c:v>6481.5410160000001</c:v>
                </c:pt>
                <c:pt idx="237">
                  <c:v>6507.2211909999996</c:v>
                </c:pt>
                <c:pt idx="238">
                  <c:v>6414.7431640000004</c:v>
                </c:pt>
                <c:pt idx="239">
                  <c:v>6462.8217770000001</c:v>
                </c:pt>
                <c:pt idx="240">
                  <c:v>6447.8847660000001</c:v>
                </c:pt>
                <c:pt idx="241">
                  <c:v>6372.7871089999999</c:v>
                </c:pt>
                <c:pt idx="242">
                  <c:v>6401.080078</c:v>
                </c:pt>
                <c:pt idx="243">
                  <c:v>6425.8950199999999</c:v>
                </c:pt>
                <c:pt idx="244">
                  <c:v>6455.3520509999998</c:v>
                </c:pt>
                <c:pt idx="245">
                  <c:v>6374.421875</c:v>
                </c:pt>
                <c:pt idx="246">
                  <c:v>6319.4589839999999</c:v>
                </c:pt>
                <c:pt idx="247">
                  <c:v>6256.3520509999998</c:v>
                </c:pt>
                <c:pt idx="248">
                  <c:v>6297.3178710000002</c:v>
                </c:pt>
                <c:pt idx="249">
                  <c:v>6270.2021479999903</c:v>
                </c:pt>
                <c:pt idx="250">
                  <c:v>6198.8041990000002</c:v>
                </c:pt>
                <c:pt idx="251">
                  <c:v>6209.1181640000004</c:v>
                </c:pt>
                <c:pt idx="252">
                  <c:v>6135.3959960000002</c:v>
                </c:pt>
                <c:pt idx="253">
                  <c:v>6071.2021479999903</c:v>
                </c:pt>
                <c:pt idx="254">
                  <c:v>5980.8847659999901</c:v>
                </c:pt>
                <c:pt idx="255">
                  <c:v>5895.7377930000002</c:v>
                </c:pt>
                <c:pt idx="256">
                  <c:v>5826.8681640000004</c:v>
                </c:pt>
                <c:pt idx="257">
                  <c:v>5907.1210940000001</c:v>
                </c:pt>
                <c:pt idx="258">
                  <c:v>5951.3720700000003</c:v>
                </c:pt>
                <c:pt idx="259">
                  <c:v>5939.6362300000001</c:v>
                </c:pt>
                <c:pt idx="260">
                  <c:v>6032.6958009999998</c:v>
                </c:pt>
                <c:pt idx="261">
                  <c:v>6057.3530270000001</c:v>
                </c:pt>
                <c:pt idx="262">
                  <c:v>6098.9741210000002</c:v>
                </c:pt>
                <c:pt idx="263">
                  <c:v>6033.1420900000003</c:v>
                </c:pt>
                <c:pt idx="264">
                  <c:v>6104.1059569999998</c:v>
                </c:pt>
                <c:pt idx="265">
                  <c:v>6209.1171880000002</c:v>
                </c:pt>
                <c:pt idx="266">
                  <c:v>6289.6098629999997</c:v>
                </c:pt>
                <c:pt idx="267">
                  <c:v>6305.9921880000002</c:v>
                </c:pt>
                <c:pt idx="268">
                  <c:v>6276.1767579999996</c:v>
                </c:pt>
                <c:pt idx="269">
                  <c:v>6273.0820309999999</c:v>
                </c:pt>
                <c:pt idx="270">
                  <c:v>6250.2651370000003</c:v>
                </c:pt>
                <c:pt idx="271">
                  <c:v>6190.5249020000001</c:v>
                </c:pt>
                <c:pt idx="272">
                  <c:v>6257.330078</c:v>
                </c:pt>
                <c:pt idx="273">
                  <c:v>6339.2622069999998</c:v>
                </c:pt>
                <c:pt idx="274">
                  <c:v>6335.6982420000004</c:v>
                </c:pt>
                <c:pt idx="275">
                  <c:v>6315.4360349999997</c:v>
                </c:pt>
                <c:pt idx="276">
                  <c:v>6288.4648440000001</c:v>
                </c:pt>
                <c:pt idx="277">
                  <c:v>6320.4448240000002</c:v>
                </c:pt>
                <c:pt idx="278">
                  <c:v>6310.4887699999999</c:v>
                </c:pt>
                <c:pt idx="279">
                  <c:v>6352.7099609999996</c:v>
                </c:pt>
                <c:pt idx="280">
                  <c:v>6358.6289059999999</c:v>
                </c:pt>
                <c:pt idx="281">
                  <c:v>6379.6879879999997</c:v>
                </c:pt>
                <c:pt idx="282">
                  <c:v>6384.8979490000002</c:v>
                </c:pt>
                <c:pt idx="283">
                  <c:v>6362.6220700000003</c:v>
                </c:pt>
                <c:pt idx="284">
                  <c:v>6375.966797</c:v>
                </c:pt>
                <c:pt idx="285">
                  <c:v>6373.4770509999998</c:v>
                </c:pt>
                <c:pt idx="286">
                  <c:v>6351.8271479999903</c:v>
                </c:pt>
                <c:pt idx="287">
                  <c:v>6388.3232420000004</c:v>
                </c:pt>
                <c:pt idx="288">
                  <c:v>6410.6831050000001</c:v>
                </c:pt>
                <c:pt idx="289">
                  <c:v>6417.0659180000002</c:v>
                </c:pt>
                <c:pt idx="290">
                  <c:v>6373.3452150000003</c:v>
                </c:pt>
                <c:pt idx="291">
                  <c:v>6418.2338870000003</c:v>
                </c:pt>
                <c:pt idx="292">
                  <c:v>6401.8798829999996</c:v>
                </c:pt>
                <c:pt idx="293">
                  <c:v>6394.6088869999903</c:v>
                </c:pt>
                <c:pt idx="294">
                  <c:v>6403.2939450000003</c:v>
                </c:pt>
                <c:pt idx="295">
                  <c:v>6456.5390630000002</c:v>
                </c:pt>
                <c:pt idx="296">
                  <c:v>6433.546875</c:v>
                </c:pt>
                <c:pt idx="297">
                  <c:v>6403.8100590000004</c:v>
                </c:pt>
                <c:pt idx="298">
                  <c:v>6384.9868159999996</c:v>
                </c:pt>
                <c:pt idx="299">
                  <c:v>6401.3652339999999</c:v>
                </c:pt>
                <c:pt idx="300">
                  <c:v>6325.2368159999996</c:v>
                </c:pt>
                <c:pt idx="301">
                  <c:v>6299.0351559999999</c:v>
                </c:pt>
                <c:pt idx="302">
                  <c:v>6376.9960940000001</c:v>
                </c:pt>
                <c:pt idx="303">
                  <c:v>6390.5048829999996</c:v>
                </c:pt>
                <c:pt idx="304">
                  <c:v>6381.5419920000004</c:v>
                </c:pt>
                <c:pt idx="305">
                  <c:v>6340.1801759999998</c:v>
                </c:pt>
                <c:pt idx="306">
                  <c:v>6175.703125</c:v>
                </c:pt>
                <c:pt idx="307">
                  <c:v>6119.4711909999996</c:v>
                </c:pt>
                <c:pt idx="308">
                  <c:v>6204.1948240000002</c:v>
                </c:pt>
                <c:pt idx="309">
                  <c:v>6274.6708979999903</c:v>
                </c:pt>
                <c:pt idx="310">
                  <c:v>6282.1318359999996</c:v>
                </c:pt>
                <c:pt idx="311">
                  <c:v>6250.5952150000003</c:v>
                </c:pt>
                <c:pt idx="312">
                  <c:v>6210.9619140000004</c:v>
                </c:pt>
                <c:pt idx="313">
                  <c:v>6267.3349609999996</c:v>
                </c:pt>
                <c:pt idx="314">
                  <c:v>6257.5859380000002</c:v>
                </c:pt>
                <c:pt idx="315">
                  <c:v>6286.6572269999997</c:v>
                </c:pt>
                <c:pt idx="316">
                  <c:v>6296.7148440000001</c:v>
                </c:pt>
                <c:pt idx="317">
                  <c:v>6295.7377930000002</c:v>
                </c:pt>
                <c:pt idx="318">
                  <c:v>6252.966797</c:v>
                </c:pt>
                <c:pt idx="319">
                  <c:v>6239.2451170000004</c:v>
                </c:pt>
                <c:pt idx="320">
                  <c:v>6255.5971680000002</c:v>
                </c:pt>
                <c:pt idx="321">
                  <c:v>6214.5097659999901</c:v>
                </c:pt>
                <c:pt idx="322">
                  <c:v>6278.1708979999903</c:v>
                </c:pt>
                <c:pt idx="323">
                  <c:v>6281.6459960000002</c:v>
                </c:pt>
                <c:pt idx="324">
                  <c:v>6289.1191409999901</c:v>
                </c:pt>
                <c:pt idx="325">
                  <c:v>6328.4702150000003</c:v>
                </c:pt>
                <c:pt idx="326">
                  <c:v>6290.5458979999903</c:v>
                </c:pt>
                <c:pt idx="327">
                  <c:v>6261.5898440000001</c:v>
                </c:pt>
                <c:pt idx="328">
                  <c:v>6269.6640630000002</c:v>
                </c:pt>
                <c:pt idx="329">
                  <c:v>6306.8032229999999</c:v>
                </c:pt>
                <c:pt idx="330">
                  <c:v>6308.9501950000003</c:v>
                </c:pt>
                <c:pt idx="331">
                  <c:v>6326.2128910000001</c:v>
                </c:pt>
                <c:pt idx="332">
                  <c:v>6336.6728519999997</c:v>
                </c:pt>
                <c:pt idx="333">
                  <c:v>6381.9541019999997</c:v>
                </c:pt>
                <c:pt idx="334">
                  <c:v>6342.173828</c:v>
                </c:pt>
                <c:pt idx="335">
                  <c:v>6334.8427729999903</c:v>
                </c:pt>
                <c:pt idx="336">
                  <c:v>6219.4350590000004</c:v>
                </c:pt>
                <c:pt idx="337">
                  <c:v>6236.6899409999996</c:v>
                </c:pt>
                <c:pt idx="338">
                  <c:v>6276.6328130000002</c:v>
                </c:pt>
                <c:pt idx="339">
                  <c:v>6244.4702150000003</c:v>
                </c:pt>
                <c:pt idx="340">
                  <c:v>6231.4731449999999</c:v>
                </c:pt>
                <c:pt idx="341">
                  <c:v>6206.1992190000001</c:v>
                </c:pt>
                <c:pt idx="342">
                  <c:v>6137.6079099999997</c:v>
                </c:pt>
                <c:pt idx="343">
                  <c:v>6146.4038090000004</c:v>
                </c:pt>
                <c:pt idx="344">
                  <c:v>6230.3339839999999</c:v>
                </c:pt>
                <c:pt idx="345">
                  <c:v>6196.8891599999997</c:v>
                </c:pt>
                <c:pt idx="346">
                  <c:v>6169.1020509999998</c:v>
                </c:pt>
                <c:pt idx="347">
                  <c:v>6138.25</c:v>
                </c:pt>
                <c:pt idx="348">
                  <c:v>6055.4248049999997</c:v>
                </c:pt>
                <c:pt idx="349">
                  <c:v>6038.5288090000004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E58-4707-99E9-8767F81922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1410336"/>
        <c:axId val="591405744"/>
      </c:scatterChart>
      <c:valAx>
        <c:axId val="591410336"/>
        <c:scaling>
          <c:orientation val="minMax"/>
          <c:max val="351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405744"/>
        <c:crosses val="autoZero"/>
        <c:crossBetween val="midCat"/>
      </c:valAx>
      <c:valAx>
        <c:axId val="591405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4103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390121689334285"/>
          <c:y val="0.20248090914162511"/>
          <c:w val="7.492995193782595E-2"/>
          <c:h val="0.159391849097716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10/17/2019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10/17/2019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3812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13445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02213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2804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29858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22272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Saham</a:t>
            </a:r>
            <a:r>
              <a:rPr lang="en-US" dirty="0"/>
              <a:t> </a:t>
            </a:r>
            <a:r>
              <a:rPr lang="en-US" dirty="0" err="1"/>
              <a:t>biasa</a:t>
            </a:r>
            <a:r>
              <a:rPr lang="en-US" dirty="0"/>
              <a:t> : </a:t>
            </a:r>
            <a:r>
              <a:rPr lang="en-US" dirty="0" err="1"/>
              <a:t>menempatkan</a:t>
            </a:r>
            <a:r>
              <a:rPr lang="en-US" dirty="0"/>
              <a:t> </a:t>
            </a:r>
            <a:r>
              <a:rPr lang="en-US" dirty="0" err="1"/>
              <a:t>pemiliknya</a:t>
            </a:r>
            <a:r>
              <a:rPr lang="en-US" dirty="0"/>
              <a:t> paling junior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dividen</a:t>
            </a:r>
            <a:r>
              <a:rPr lang="en-US" dirty="0"/>
              <a:t>, </a:t>
            </a:r>
            <a:r>
              <a:rPr lang="en-US" dirty="0" err="1"/>
              <a:t>saham</a:t>
            </a:r>
            <a:r>
              <a:rPr lang="en-US" dirty="0"/>
              <a:t> </a:t>
            </a:r>
            <a:r>
              <a:rPr lang="en-US" dirty="0" err="1"/>
              <a:t>preferen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gabungan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obligasi</a:t>
            </a:r>
            <a:r>
              <a:rPr lang="en-US" dirty="0"/>
              <a:t> dan </a:t>
            </a:r>
            <a:r>
              <a:rPr lang="en-US" dirty="0" err="1"/>
              <a:t>saham</a:t>
            </a:r>
            <a:r>
              <a:rPr lang="en-US" dirty="0"/>
              <a:t> </a:t>
            </a:r>
            <a:r>
              <a:rPr lang="en-US" dirty="0" err="1"/>
              <a:t>biasa</a:t>
            </a:r>
            <a:r>
              <a:rPr lang="en-US" dirty="0"/>
              <a:t>, </a:t>
            </a:r>
            <a:r>
              <a:rPr lang="en-US" dirty="0" err="1"/>
              <a:t>mendatangkan</a:t>
            </a:r>
            <a:r>
              <a:rPr lang="en-US" dirty="0"/>
              <a:t> </a:t>
            </a:r>
            <a:r>
              <a:rPr lang="en-US" dirty="0" err="1"/>
              <a:t>pendapatan</a:t>
            </a:r>
            <a:r>
              <a:rPr lang="en-US" dirty="0"/>
              <a:t> </a:t>
            </a:r>
            <a:r>
              <a:rPr lang="en-US" dirty="0" err="1"/>
              <a:t>tetap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2219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34213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27034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12304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486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84882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83450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05485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Saham</a:t>
            </a:r>
            <a:r>
              <a:rPr lang="en-US" dirty="0"/>
              <a:t> </a:t>
            </a:r>
            <a:r>
              <a:rPr lang="en-US" dirty="0" err="1"/>
              <a:t>biasa</a:t>
            </a:r>
            <a:r>
              <a:rPr lang="en-US" dirty="0"/>
              <a:t> : </a:t>
            </a:r>
            <a:r>
              <a:rPr lang="en-US" dirty="0" err="1"/>
              <a:t>menempatkan</a:t>
            </a:r>
            <a:r>
              <a:rPr lang="en-US" dirty="0"/>
              <a:t> </a:t>
            </a:r>
            <a:r>
              <a:rPr lang="en-US" dirty="0" err="1"/>
              <a:t>pemiliknya</a:t>
            </a:r>
            <a:r>
              <a:rPr lang="en-US" dirty="0"/>
              <a:t> paling junior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dividen</a:t>
            </a:r>
            <a:r>
              <a:rPr lang="en-US" dirty="0"/>
              <a:t>, </a:t>
            </a:r>
            <a:r>
              <a:rPr lang="en-US" dirty="0" err="1"/>
              <a:t>saham</a:t>
            </a:r>
            <a:r>
              <a:rPr lang="en-US" dirty="0"/>
              <a:t> </a:t>
            </a:r>
            <a:r>
              <a:rPr lang="en-US" dirty="0" err="1"/>
              <a:t>preferen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gabungan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obligasi</a:t>
            </a:r>
            <a:r>
              <a:rPr lang="en-US" dirty="0"/>
              <a:t> dan </a:t>
            </a:r>
            <a:r>
              <a:rPr lang="en-US" dirty="0" err="1"/>
              <a:t>saham</a:t>
            </a:r>
            <a:r>
              <a:rPr lang="en-US" dirty="0"/>
              <a:t> </a:t>
            </a:r>
            <a:r>
              <a:rPr lang="en-US" dirty="0" err="1"/>
              <a:t>biasa</a:t>
            </a:r>
            <a:r>
              <a:rPr lang="en-US" dirty="0"/>
              <a:t>, </a:t>
            </a:r>
            <a:r>
              <a:rPr lang="en-US" dirty="0" err="1"/>
              <a:t>mendatangkan</a:t>
            </a:r>
            <a:r>
              <a:rPr lang="en-US" dirty="0"/>
              <a:t> </a:t>
            </a:r>
            <a:r>
              <a:rPr lang="en-US" dirty="0" err="1"/>
              <a:t>pendapatan</a:t>
            </a:r>
            <a:r>
              <a:rPr lang="en-US" dirty="0"/>
              <a:t> </a:t>
            </a:r>
            <a:r>
              <a:rPr lang="en-US" dirty="0" err="1"/>
              <a:t>tetap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16109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13724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684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81533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34174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4972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97610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05663" y="3941638"/>
            <a:ext cx="1879577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br>
              <a:rPr lang="en-US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</a:b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191785"/>
            <a:ext cx="6798250" cy="1674470"/>
          </a:xfrm>
        </p:spPr>
        <p:txBody>
          <a:bodyPr/>
          <a:lstStyle/>
          <a:p>
            <a:r>
              <a:rPr lang="en-US" sz="3500" dirty="0" err="1"/>
              <a:t>Prediksi</a:t>
            </a:r>
            <a:r>
              <a:rPr lang="en-US" sz="3500" dirty="0"/>
              <a:t> </a:t>
            </a:r>
            <a:r>
              <a:rPr lang="en-US" sz="3500" dirty="0" err="1"/>
              <a:t>Harga</a:t>
            </a:r>
            <a:r>
              <a:rPr lang="en-US" sz="3500" dirty="0"/>
              <a:t> </a:t>
            </a:r>
            <a:r>
              <a:rPr lang="en-US" sz="3500" dirty="0" err="1"/>
              <a:t>saham</a:t>
            </a:r>
            <a:r>
              <a:rPr lang="en-US" sz="3500" dirty="0"/>
              <a:t> </a:t>
            </a:r>
            <a:r>
              <a:rPr lang="en-US" sz="3500" dirty="0" err="1"/>
              <a:t>dengan</a:t>
            </a:r>
            <a:r>
              <a:rPr lang="en-US" sz="3500" dirty="0"/>
              <a:t> recurrent neural network</a:t>
            </a:r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Achmad</a:t>
            </a:r>
            <a:r>
              <a:rPr lang="en-US" dirty="0"/>
              <a:t> M. </a:t>
            </a:r>
            <a:r>
              <a:rPr lang="en-US" dirty="0" err="1"/>
              <a:t>Gani</a:t>
            </a:r>
            <a:r>
              <a:rPr lang="en-US" dirty="0"/>
              <a:t> </a:t>
            </a:r>
          </a:p>
          <a:p>
            <a:r>
              <a:rPr lang="en-US" dirty="0"/>
              <a:t>20917009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Long short term memory (LSTM)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3">
                <a:extLst>
                  <a:ext uri="{FF2B5EF4-FFF2-40B4-BE49-F238E27FC236}">
                    <a16:creationId xmlns:a16="http://schemas.microsoft.com/office/drawing/2014/main" id="{0FE82D78-FFD5-4111-9CAE-E62AE82DAD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34" y="1094795"/>
                <a:ext cx="4123117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Content Placeholder 3">
                <a:extLst>
                  <a:ext uri="{FF2B5EF4-FFF2-40B4-BE49-F238E27FC236}">
                    <a16:creationId xmlns:a16="http://schemas.microsoft.com/office/drawing/2014/main" id="{0FE82D78-FFD5-4111-9CAE-E62AE82DA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4" y="1094795"/>
                <a:ext cx="4123117" cy="989441"/>
              </a:xfrm>
              <a:prstGeom prst="rect">
                <a:avLst/>
              </a:prstGeom>
              <a:blipFill>
                <a:blip r:embed="rId3"/>
                <a:stretch>
                  <a:fillRect l="-2071" r="-221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A00AAA3-7099-478B-8B2B-58671D0E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878" y="1589516"/>
            <a:ext cx="3971925" cy="2705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9ECB1D-9F18-42C9-9CE5-3E80DF905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878" y="1589517"/>
            <a:ext cx="3971925" cy="2705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613C4A7A-B068-4EEC-829D-EFB2FCC1F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33" y="1885106"/>
                <a:ext cx="4123117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613C4A7A-B068-4EEC-829D-EFB2FCC1F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3" y="1885106"/>
                <a:ext cx="4123117" cy="989441"/>
              </a:xfrm>
              <a:prstGeom prst="rect">
                <a:avLst/>
              </a:prstGeom>
              <a:blipFill>
                <a:blip r:embed="rId6"/>
                <a:stretch>
                  <a:fillRect r="-888" b="-15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48B17361-E709-4038-942B-43A3E588DF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32" y="2675417"/>
                <a:ext cx="4676042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48B17361-E709-4038-942B-43A3E588D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2" y="2675417"/>
                <a:ext cx="4676042" cy="98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875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Long short term memory (LSTM)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3">
                <a:extLst>
                  <a:ext uri="{FF2B5EF4-FFF2-40B4-BE49-F238E27FC236}">
                    <a16:creationId xmlns:a16="http://schemas.microsoft.com/office/drawing/2014/main" id="{0FE82D78-FFD5-4111-9CAE-E62AE82DAD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34" y="1094795"/>
                <a:ext cx="4123117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Content Placeholder 3">
                <a:extLst>
                  <a:ext uri="{FF2B5EF4-FFF2-40B4-BE49-F238E27FC236}">
                    <a16:creationId xmlns:a16="http://schemas.microsoft.com/office/drawing/2014/main" id="{0FE82D78-FFD5-4111-9CAE-E62AE82DA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4" y="1094795"/>
                <a:ext cx="4123117" cy="989441"/>
              </a:xfrm>
              <a:prstGeom prst="rect">
                <a:avLst/>
              </a:prstGeom>
              <a:blipFill>
                <a:blip r:embed="rId3"/>
                <a:stretch>
                  <a:fillRect l="-2071" r="-221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A00AAA3-7099-478B-8B2B-58671D0E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878" y="1589516"/>
            <a:ext cx="3971925" cy="2705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9ECB1D-9F18-42C9-9CE5-3E80DF905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878" y="1589517"/>
            <a:ext cx="3971925" cy="2705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613C4A7A-B068-4EEC-829D-EFB2FCC1F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33" y="1885106"/>
                <a:ext cx="4123117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613C4A7A-B068-4EEC-829D-EFB2FCC1F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3" y="1885106"/>
                <a:ext cx="4123117" cy="989441"/>
              </a:xfrm>
              <a:prstGeom prst="rect">
                <a:avLst/>
              </a:prstGeom>
              <a:blipFill>
                <a:blip r:embed="rId6"/>
                <a:stretch>
                  <a:fillRect r="-888" b="-15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48B17361-E709-4038-942B-43A3E588DF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32" y="2675417"/>
                <a:ext cx="4676042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48B17361-E709-4038-942B-43A3E588D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2" y="2675417"/>
                <a:ext cx="4676042" cy="98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D178CB1-E66C-450A-B48A-52A8A4917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4028" y="1751441"/>
            <a:ext cx="3914775" cy="2543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B8DDCD85-CBE9-4EBA-9FFF-94B74987BD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488733"/>
                <a:ext cx="4676042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B8DDCD85-CBE9-4EBA-9FFF-94B74987B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88733"/>
                <a:ext cx="4676042" cy="98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295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Long short term memory (LSTM)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3">
                <a:extLst>
                  <a:ext uri="{FF2B5EF4-FFF2-40B4-BE49-F238E27FC236}">
                    <a16:creationId xmlns:a16="http://schemas.microsoft.com/office/drawing/2014/main" id="{0FE82D78-FFD5-4111-9CAE-E62AE82DAD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34" y="1094795"/>
                <a:ext cx="4123117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Content Placeholder 3">
                <a:extLst>
                  <a:ext uri="{FF2B5EF4-FFF2-40B4-BE49-F238E27FC236}">
                    <a16:creationId xmlns:a16="http://schemas.microsoft.com/office/drawing/2014/main" id="{0FE82D78-FFD5-4111-9CAE-E62AE82DA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4" y="1094795"/>
                <a:ext cx="4123117" cy="989441"/>
              </a:xfrm>
              <a:prstGeom prst="rect">
                <a:avLst/>
              </a:prstGeom>
              <a:blipFill>
                <a:blip r:embed="rId3"/>
                <a:stretch>
                  <a:fillRect l="-2071" r="-221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A00AAA3-7099-478B-8B2B-58671D0E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878" y="1589516"/>
            <a:ext cx="3971925" cy="2705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9ECB1D-9F18-42C9-9CE5-3E80DF905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878" y="1589517"/>
            <a:ext cx="3971925" cy="2705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613C4A7A-B068-4EEC-829D-EFB2FCC1F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33" y="1885106"/>
                <a:ext cx="4123117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613C4A7A-B068-4EEC-829D-EFB2FCC1F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3" y="1885106"/>
                <a:ext cx="4123117" cy="989441"/>
              </a:xfrm>
              <a:prstGeom prst="rect">
                <a:avLst/>
              </a:prstGeom>
              <a:blipFill>
                <a:blip r:embed="rId6"/>
                <a:stretch>
                  <a:fillRect r="-888" b="-15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48B17361-E709-4038-942B-43A3E588DF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32" y="2675417"/>
                <a:ext cx="4676042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48B17361-E709-4038-942B-43A3E588D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2" y="2675417"/>
                <a:ext cx="4676042" cy="98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D178CB1-E66C-450A-B48A-52A8A4917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4028" y="1751441"/>
            <a:ext cx="3914775" cy="2543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B8DDCD85-CBE9-4EBA-9FFF-94B74987BD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488733"/>
                <a:ext cx="4676042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B8DDCD85-CBE9-4EBA-9FFF-94B74987B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88733"/>
                <a:ext cx="4676042" cy="98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672E8B2-D320-4C24-9066-ABEDE56D8F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1627" y="1613328"/>
            <a:ext cx="4162425" cy="2657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EF71DFE8-33BE-4383-BD11-C2465E62CF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166" y="4306346"/>
                <a:ext cx="4676042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EF71DFE8-33BE-4383-BD11-C2465E62C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66" y="4306346"/>
                <a:ext cx="4676042" cy="989441"/>
              </a:xfrm>
              <a:prstGeom prst="rect">
                <a:avLst/>
              </a:prstGeom>
              <a:blipFill>
                <a:blip r:embed="rId11"/>
                <a:stretch>
                  <a:fillRect b="-15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3">
                <a:extLst>
                  <a:ext uri="{FF2B5EF4-FFF2-40B4-BE49-F238E27FC236}">
                    <a16:creationId xmlns:a16="http://schemas.microsoft.com/office/drawing/2014/main" id="{EF6DBE03-0662-4345-998A-032222CEA5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23850" y="5106622"/>
                <a:ext cx="4676042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Content Placeholder 3">
                <a:extLst>
                  <a:ext uri="{FF2B5EF4-FFF2-40B4-BE49-F238E27FC236}">
                    <a16:creationId xmlns:a16="http://schemas.microsoft.com/office/drawing/2014/main" id="{EF6DBE03-0662-4345-998A-032222CEA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3850" y="5106622"/>
                <a:ext cx="4676042" cy="989441"/>
              </a:xfrm>
              <a:prstGeom prst="rect">
                <a:avLst/>
              </a:prstGeom>
              <a:blipFill>
                <a:blip r:embed="rId1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477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/>
          <a:lstStyle/>
          <a:p>
            <a:r>
              <a:rPr lang="en-US" dirty="0"/>
              <a:t>tutorial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538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5402" y="5095814"/>
            <a:ext cx="2028686" cy="1094618"/>
          </a:xfrm>
        </p:spPr>
        <p:txBody>
          <a:bodyPr/>
          <a:lstStyle/>
          <a:p>
            <a:r>
              <a:rPr lang="en-US" dirty="0"/>
              <a:t>Data IHSG 17 </a:t>
            </a:r>
            <a:r>
              <a:rPr lang="en-US" dirty="0" err="1"/>
              <a:t>Okt</a:t>
            </a:r>
            <a:r>
              <a:rPr lang="en-US" dirty="0"/>
              <a:t>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Akuisisi</a:t>
            </a:r>
            <a:r>
              <a:rPr lang="en-US" dirty="0"/>
              <a:t>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7F7A5-1926-47AB-8DEB-66E703817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15" y="432818"/>
            <a:ext cx="5548398" cy="5757614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DFF53A2-8DAF-41D1-BCB2-D51A40ADC5D4}"/>
              </a:ext>
            </a:extLst>
          </p:cNvPr>
          <p:cNvSpPr txBox="1">
            <a:spLocks/>
          </p:cNvSpPr>
          <p:nvPr/>
        </p:nvSpPr>
        <p:spPr>
          <a:xfrm>
            <a:off x="420687" y="900682"/>
            <a:ext cx="5675313" cy="387407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Dataset </a:t>
            </a:r>
            <a:r>
              <a:rPr lang="en-US" sz="2800" dirty="0" err="1"/>
              <a:t>diambil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website yahoo finance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Jenis</a:t>
            </a:r>
            <a:r>
              <a:rPr lang="en-US" sz="2800" dirty="0"/>
              <a:t> dataset yang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time series</a:t>
            </a:r>
            <a:r>
              <a:rPr lang="en-US" dirty="0"/>
              <a:t>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Data yang </a:t>
            </a:r>
            <a:r>
              <a:rPr lang="en-US" sz="2800" dirty="0" err="1"/>
              <a:t>dihimpun</a:t>
            </a:r>
            <a:r>
              <a:rPr lang="en-US" sz="2800" dirty="0"/>
              <a:t> </a:t>
            </a:r>
            <a:r>
              <a:rPr lang="en-US" sz="2800" dirty="0" err="1"/>
              <a:t>dimulai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tahun</a:t>
            </a:r>
            <a:r>
              <a:rPr lang="en-US" sz="2800" dirty="0"/>
              <a:t> 2005-2019 dan </a:t>
            </a:r>
            <a:r>
              <a:rPr lang="en-US" sz="2800" dirty="0" err="1"/>
              <a:t>berupa</a:t>
            </a:r>
            <a:r>
              <a:rPr lang="en-US" sz="2800" dirty="0"/>
              <a:t> data </a:t>
            </a:r>
            <a:r>
              <a:rPr lang="en-US" sz="2800" dirty="0" err="1"/>
              <a:t>harian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1834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Akuisisi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Format data </a:t>
            </a:r>
            <a:r>
              <a:rPr lang="en-US" dirty="0" err="1"/>
              <a:t>dari</a:t>
            </a:r>
            <a:r>
              <a:rPr lang="en-US" dirty="0"/>
              <a:t> data </a:t>
            </a:r>
            <a:r>
              <a:rPr lang="en-US" dirty="0" err="1"/>
              <a:t>historis</a:t>
            </a:r>
            <a:r>
              <a:rPr lang="en-US" dirty="0"/>
              <a:t> </a:t>
            </a:r>
            <a:r>
              <a:rPr lang="en-US" dirty="0" err="1"/>
              <a:t>saham</a:t>
            </a:r>
            <a:r>
              <a:rPr lang="en-US" dirty="0"/>
              <a:t> IHSG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454306"/>
              </p:ext>
            </p:extLst>
          </p:nvPr>
        </p:nvGraphicFramePr>
        <p:xfrm>
          <a:off x="431801" y="1614845"/>
          <a:ext cx="11328400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Open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Close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Adj</a:t>
                      </a:r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 Close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Volume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4/6/2005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1097.016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1103.288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1095.854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1103.288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1103.255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9903800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4/7/2005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1105.143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1112.334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1104.267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1111.621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1111.588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15313700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4/8/2005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1113.486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1114.256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1107.354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1111.226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1111.193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15241000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4/9/2005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1109.401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1109.621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1098.658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1105.982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1105.949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9866100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4/10/2005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1104.897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1110.884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1100.126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1110.884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1110.851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11903000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data &amp; Data supervised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48721"/>
            <a:ext cx="4500000" cy="498616"/>
          </a:xfrm>
        </p:spPr>
        <p:txBody>
          <a:bodyPr/>
          <a:lstStyle/>
          <a:p>
            <a:r>
              <a:rPr lang="en-US" dirty="0"/>
              <a:t>Split Data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250417"/>
            <a:ext cx="4500000" cy="496920"/>
          </a:xfrm>
        </p:spPr>
        <p:txBody>
          <a:bodyPr/>
          <a:lstStyle/>
          <a:p>
            <a:r>
              <a:rPr lang="en-US" dirty="0"/>
              <a:t>Data supervised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15F00E-7685-49B0-875D-ED5A050D9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" y="4643437"/>
            <a:ext cx="10639425" cy="1495425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40EF7E6-C597-4275-983F-E21C12B2E25C}"/>
              </a:ext>
            </a:extLst>
          </p:cNvPr>
          <p:cNvSpPr txBox="1">
            <a:spLocks/>
          </p:cNvSpPr>
          <p:nvPr/>
        </p:nvSpPr>
        <p:spPr>
          <a:xfrm>
            <a:off x="5129800" y="2327074"/>
            <a:ext cx="5184800" cy="9515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Ubah</a:t>
            </a:r>
            <a:r>
              <a:rPr lang="en-US" sz="2800" dirty="0"/>
              <a:t> time series </a:t>
            </a:r>
            <a:r>
              <a:rPr lang="en-US" sz="2800" dirty="0" err="1"/>
              <a:t>menjadi</a:t>
            </a:r>
            <a:r>
              <a:rPr lang="en-US" sz="2800" dirty="0"/>
              <a:t> supervised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Permasalahan</a:t>
            </a:r>
            <a:r>
              <a:rPr lang="en-US" sz="2800" dirty="0"/>
              <a:t> </a:t>
            </a:r>
            <a:r>
              <a:rPr lang="en-US" sz="2800" dirty="0" err="1"/>
              <a:t>Regresi</a:t>
            </a:r>
            <a:endParaRPr lang="en-US" sz="28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E02CEBB-113B-4F31-A7E6-F81E49FB8B59}"/>
              </a:ext>
            </a:extLst>
          </p:cNvPr>
          <p:cNvSpPr txBox="1">
            <a:spLocks/>
          </p:cNvSpPr>
          <p:nvPr/>
        </p:nvSpPr>
        <p:spPr>
          <a:xfrm>
            <a:off x="432000" y="2327074"/>
            <a:ext cx="4500000" cy="9515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Split total data </a:t>
            </a:r>
            <a:r>
              <a:rPr lang="en-US" sz="2800" dirty="0" err="1"/>
              <a:t>menjadi</a:t>
            </a:r>
            <a:r>
              <a:rPr lang="en-US" sz="2800" dirty="0"/>
              <a:t> training, validation, test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Rasio</a:t>
            </a:r>
            <a:r>
              <a:rPr lang="en-US" sz="2800" dirty="0"/>
              <a:t> split 8:1:1</a:t>
            </a:r>
          </a:p>
        </p:txBody>
      </p:sp>
    </p:spTree>
    <p:extLst>
      <p:ext uri="{BB962C8B-B14F-4D97-AF65-F5344CB8AC3E}">
        <p14:creationId xmlns:p14="http://schemas.microsoft.com/office/powerpoint/2010/main" val="1686111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Normalisasi</a:t>
            </a:r>
            <a:r>
              <a:rPr lang="en-US" dirty="0"/>
              <a:t> Data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DFF53A2-8DAF-41D1-BCB2-D51A40ADC5D4}"/>
              </a:ext>
            </a:extLst>
          </p:cNvPr>
          <p:cNvSpPr txBox="1">
            <a:spLocks/>
          </p:cNvSpPr>
          <p:nvPr/>
        </p:nvSpPr>
        <p:spPr>
          <a:xfrm>
            <a:off x="911200" y="2113575"/>
            <a:ext cx="5184800" cy="9515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Normalisasi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skala</a:t>
            </a:r>
            <a:r>
              <a:rPr lang="en-US" sz="2800" dirty="0"/>
              <a:t> 0 </a:t>
            </a:r>
            <a:r>
              <a:rPr lang="en-US" sz="2800" dirty="0" err="1"/>
              <a:t>hingga</a:t>
            </a:r>
            <a:r>
              <a:rPr lang="en-US" sz="2800" dirty="0"/>
              <a:t> 1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semua</a:t>
            </a:r>
            <a:r>
              <a:rPr lang="en-US" sz="2800" dirty="0"/>
              <a:t> </a:t>
            </a:r>
            <a:r>
              <a:rPr lang="en-US" sz="2800" dirty="0" err="1"/>
              <a:t>kasus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normalisasi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629F9D-05E1-4E0C-BD55-8277A13D1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36" y="4267200"/>
            <a:ext cx="10391775" cy="1924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4AD7A71C-C7F9-4304-8CC7-1FD710D5F9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2625" y="1648498"/>
                <a:ext cx="4286450" cy="1416626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4AD7A71C-C7F9-4304-8CC7-1FD710D5F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1648498"/>
                <a:ext cx="4286450" cy="1416626"/>
              </a:xfrm>
              <a:prstGeom prst="rect">
                <a:avLst/>
              </a:prstGeom>
              <a:blipFill>
                <a:blip r:embed="rId4"/>
                <a:stretch>
                  <a:fillRect b="-1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BB2210AD-3C47-444C-8BD2-95299066A696}"/>
              </a:ext>
            </a:extLst>
          </p:cNvPr>
          <p:cNvSpPr txBox="1">
            <a:spLocks/>
          </p:cNvSpPr>
          <p:nvPr/>
        </p:nvSpPr>
        <p:spPr>
          <a:xfrm>
            <a:off x="6251490" y="1431049"/>
            <a:ext cx="458960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Pers. </a:t>
            </a:r>
            <a:r>
              <a:rPr lang="en-US" sz="2800" dirty="0" err="1"/>
              <a:t>normalisasi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0164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</a:t>
            </a:r>
            <a:r>
              <a:rPr lang="en-US" dirty="0" err="1"/>
              <a:t>lstm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33735-3675-4375-9881-D91EC9A0D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3662494"/>
            <a:ext cx="11447502" cy="2597543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E5D5319-B0CB-4AFC-AAE0-EF5AEA10C29F}"/>
              </a:ext>
            </a:extLst>
          </p:cNvPr>
          <p:cNvSpPr txBox="1">
            <a:spLocks/>
          </p:cNvSpPr>
          <p:nvPr/>
        </p:nvSpPr>
        <p:spPr>
          <a:xfrm>
            <a:off x="420687" y="2644006"/>
            <a:ext cx="9313863" cy="9515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Terdiri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3 model yang </a:t>
            </a:r>
            <a:r>
              <a:rPr lang="en-US" sz="2800" dirty="0" err="1"/>
              <a:t>disusun</a:t>
            </a:r>
            <a:r>
              <a:rPr lang="en-US" sz="2800" dirty="0"/>
              <a:t> linear (LSTM, Dropout, Dense)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Masukan</a:t>
            </a:r>
            <a:r>
              <a:rPr lang="en-US" sz="2800" dirty="0"/>
              <a:t> </a:t>
            </a:r>
            <a:r>
              <a:rPr lang="en-US" sz="2800" dirty="0" err="1"/>
              <a:t>berupa</a:t>
            </a:r>
            <a:r>
              <a:rPr lang="en-US" sz="2800" dirty="0"/>
              <a:t> </a:t>
            </a:r>
            <a:r>
              <a:rPr lang="en-US" sz="2800" dirty="0" err="1"/>
              <a:t>matriks</a:t>
            </a:r>
            <a:r>
              <a:rPr lang="en-US" sz="2800" dirty="0"/>
              <a:t> multi </a:t>
            </a:r>
            <a:r>
              <a:rPr lang="en-US" sz="2800" dirty="0" err="1"/>
              <a:t>dimensi</a:t>
            </a:r>
            <a:r>
              <a:rPr lang="en-US" sz="2800" dirty="0"/>
              <a:t> (BATCH_SIZE, TIME_STEPS, FEATURES)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Keluaran</a:t>
            </a:r>
            <a:r>
              <a:rPr lang="en-US" sz="2800" dirty="0"/>
              <a:t> </a:t>
            </a:r>
            <a:r>
              <a:rPr lang="en-US" sz="2800" dirty="0" err="1"/>
              <a:t>berupa</a:t>
            </a:r>
            <a:r>
              <a:rPr lang="en-US" sz="2800" dirty="0"/>
              <a:t> </a:t>
            </a:r>
            <a:r>
              <a:rPr lang="en-US" sz="2800" dirty="0" err="1"/>
              <a:t>prediksi</a:t>
            </a:r>
            <a:r>
              <a:rPr lang="en-US" sz="2800" dirty="0"/>
              <a:t> yang </a:t>
            </a:r>
            <a:r>
              <a:rPr lang="en-US" sz="2800" dirty="0" err="1"/>
              <a:t>belum</a:t>
            </a:r>
            <a:r>
              <a:rPr lang="en-US" sz="2800" dirty="0"/>
              <a:t> di </a:t>
            </a:r>
            <a:r>
              <a:rPr lang="en-US" sz="2800" dirty="0" err="1"/>
              <a:t>denormalisasi</a:t>
            </a: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Compiler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fungsi</a:t>
            </a:r>
            <a:r>
              <a:rPr lang="en-US" sz="2800" dirty="0"/>
              <a:t> loss dan optimizer</a:t>
            </a:r>
          </a:p>
        </p:txBody>
      </p:sp>
    </p:spTree>
    <p:extLst>
      <p:ext uri="{BB962C8B-B14F-4D97-AF65-F5344CB8AC3E}">
        <p14:creationId xmlns:p14="http://schemas.microsoft.com/office/powerpoint/2010/main" val="279843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&amp; </a:t>
            </a:r>
            <a:r>
              <a:rPr lang="en-US" dirty="0" err="1"/>
              <a:t>diskusi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6D9077-B5C0-4968-8590-39BA8840D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" y="1062411"/>
            <a:ext cx="5711452" cy="4283589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97E90E6-738B-4D6A-A610-5447F2791FA9}"/>
              </a:ext>
            </a:extLst>
          </p:cNvPr>
          <p:cNvSpPr txBox="1">
            <a:spLocks/>
          </p:cNvSpPr>
          <p:nvPr/>
        </p:nvSpPr>
        <p:spPr>
          <a:xfrm>
            <a:off x="6228977" y="3157785"/>
            <a:ext cx="3453564" cy="109461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 model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bagus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loss </a:t>
            </a:r>
            <a:r>
              <a:rPr lang="en-US" dirty="0" err="1"/>
              <a:t>validasi</a:t>
            </a:r>
            <a:r>
              <a:rPr lang="en-US" dirty="0"/>
              <a:t> dan training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dekat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0</a:t>
            </a:r>
          </a:p>
          <a:p>
            <a:r>
              <a:rPr lang="en-US" dirty="0"/>
              <a:t>Epoch optimal di </a:t>
            </a:r>
            <a:r>
              <a:rPr lang="en-US" dirty="0" err="1"/>
              <a:t>sekitar</a:t>
            </a:r>
            <a:r>
              <a:rPr lang="en-US" dirty="0"/>
              <a:t> 40, </a:t>
            </a:r>
            <a:r>
              <a:rPr lang="en-US" dirty="0" err="1"/>
              <a:t>diatas</a:t>
            </a:r>
            <a:r>
              <a:rPr lang="en-US" dirty="0"/>
              <a:t> 40 </a:t>
            </a:r>
            <a:r>
              <a:rPr lang="en-US" dirty="0" err="1"/>
              <a:t>terjadi</a:t>
            </a:r>
            <a:r>
              <a:rPr lang="en-US" dirty="0"/>
              <a:t> overfitting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4A5AA20D-3FC9-4F65-A83A-61A5C7127D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73250" y="1808772"/>
                <a:ext cx="9313863" cy="951550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/>
                  <a:t>Mean Squared Error</a:t>
                </a: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𝑝𝑟𝑒𝑑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4A5AA20D-3FC9-4F65-A83A-61A5C7127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250" y="1808772"/>
                <a:ext cx="9313863" cy="951550"/>
              </a:xfrm>
              <a:prstGeom prst="rect">
                <a:avLst/>
              </a:prstGeom>
              <a:blipFill>
                <a:blip r:embed="rId4"/>
                <a:stretch>
                  <a:fillRect t="-87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6719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&amp; </a:t>
            </a:r>
            <a:r>
              <a:rPr lang="en-US" dirty="0" err="1"/>
              <a:t>diskusi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183749-C653-4E56-BA05-0AFAEB946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3824" y="990601"/>
            <a:ext cx="9867901" cy="3513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CE127BCE-6C60-4C45-9EF3-E6CA9C7F2E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779234"/>
              </p:ext>
            </p:extLst>
          </p:nvPr>
        </p:nvGraphicFramePr>
        <p:xfrm>
          <a:off x="228600" y="1210405"/>
          <a:ext cx="11734800" cy="3047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BE22CA3-6A58-486F-841E-AF2C2C1A4D76}"/>
              </a:ext>
            </a:extLst>
          </p:cNvPr>
          <p:cNvSpPr txBox="1">
            <a:spLocks/>
          </p:cNvSpPr>
          <p:nvPr/>
        </p:nvSpPr>
        <p:spPr>
          <a:xfrm>
            <a:off x="228600" y="5100528"/>
            <a:ext cx="9313863" cy="9515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Data yang </a:t>
            </a:r>
            <a:r>
              <a:rPr lang="en-US" sz="2800" dirty="0" err="1"/>
              <a:t>ditampilkan</a:t>
            </a:r>
            <a:r>
              <a:rPr lang="en-US" sz="2800" dirty="0"/>
              <a:t> </a:t>
            </a:r>
            <a:r>
              <a:rPr lang="en-US" sz="2800" dirty="0" err="1"/>
              <a:t>merupakan</a:t>
            </a:r>
            <a:r>
              <a:rPr lang="en-US" sz="2800" dirty="0"/>
              <a:t> 350 </a:t>
            </a:r>
            <a:r>
              <a:rPr lang="en-US" sz="2800" dirty="0" err="1"/>
              <a:t>hari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jumlah</a:t>
            </a:r>
            <a:r>
              <a:rPr lang="en-US" sz="2800" dirty="0"/>
              <a:t> data test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Peningkatan</a:t>
            </a:r>
            <a:r>
              <a:rPr lang="en-US" sz="2800" dirty="0"/>
              <a:t> </a:t>
            </a:r>
            <a:r>
              <a:rPr lang="en-US" sz="2800" dirty="0" err="1"/>
              <a:t>akurasi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cara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r>
              <a:rPr lang="en-US" sz="2800" dirty="0"/>
              <a:t> difference, </a:t>
            </a:r>
            <a:r>
              <a:rPr lang="en-US" sz="2800" dirty="0" err="1"/>
              <a:t>optimisasi</a:t>
            </a:r>
            <a:r>
              <a:rPr lang="en-US" sz="2800" dirty="0"/>
              <a:t> </a:t>
            </a:r>
            <a:r>
              <a:rPr lang="en-US" sz="2800" dirty="0" err="1"/>
              <a:t>bayes</a:t>
            </a:r>
            <a:r>
              <a:rPr lang="en-US" sz="2800" dirty="0"/>
              <a:t>, grid search</a:t>
            </a:r>
          </a:p>
        </p:txBody>
      </p:sp>
    </p:spTree>
    <p:extLst>
      <p:ext uri="{BB962C8B-B14F-4D97-AF65-F5344CB8AC3E}">
        <p14:creationId xmlns:p14="http://schemas.microsoft.com/office/powerpoint/2010/main" val="3938660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/>
          <a:lstStyle/>
          <a:p>
            <a:r>
              <a:rPr lang="en-US" dirty="0" err="1"/>
              <a:t>kesimpulan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57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648" y="5098742"/>
            <a:ext cx="2028686" cy="1094618"/>
          </a:xfrm>
        </p:spPr>
        <p:txBody>
          <a:bodyPr/>
          <a:lstStyle/>
          <a:p>
            <a:r>
              <a:rPr lang="en-US" dirty="0"/>
              <a:t>Modul Artificial Neural Network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Kesimpulan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DFF53A2-8DAF-41D1-BCB2-D51A40ADC5D4}"/>
              </a:ext>
            </a:extLst>
          </p:cNvPr>
          <p:cNvSpPr txBox="1">
            <a:spLocks/>
          </p:cNvSpPr>
          <p:nvPr/>
        </p:nvSpPr>
        <p:spPr>
          <a:xfrm>
            <a:off x="561615" y="3238484"/>
            <a:ext cx="8684751" cy="97991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Pengenalan</a:t>
            </a:r>
            <a:r>
              <a:rPr lang="en-US" sz="2800" dirty="0"/>
              <a:t> neural network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  <a:r>
              <a:rPr lang="en-US" sz="2800" dirty="0" err="1"/>
              <a:t>dilakukan</a:t>
            </a: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Aplikasi</a:t>
            </a:r>
            <a:r>
              <a:rPr lang="en-US" sz="2800" dirty="0"/>
              <a:t> </a:t>
            </a:r>
            <a:r>
              <a:rPr lang="en-US" sz="2800" dirty="0" err="1"/>
              <a:t>varian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RNN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diaplikasikan</a:t>
            </a:r>
            <a:r>
              <a:rPr lang="en-US" sz="2800" dirty="0"/>
              <a:t> </a:t>
            </a:r>
            <a:r>
              <a:rPr lang="en-US" sz="2800" dirty="0" err="1"/>
              <a:t>kedalam</a:t>
            </a:r>
            <a:r>
              <a:rPr lang="en-US" sz="2800" dirty="0"/>
              <a:t> pasar modal.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Validasi</a:t>
            </a:r>
            <a:r>
              <a:rPr lang="en-US" sz="2800" dirty="0"/>
              <a:t> model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  <a:r>
              <a:rPr lang="en-US" sz="2800" dirty="0" err="1"/>
              <a:t>dilakukan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data </a:t>
            </a:r>
            <a:r>
              <a:rPr lang="en-US" sz="2800" dirty="0" err="1"/>
              <a:t>validasi</a:t>
            </a:r>
            <a:r>
              <a:rPr lang="en-US" sz="2800" dirty="0"/>
              <a:t> dan data </a:t>
            </a:r>
            <a:r>
              <a:rPr lang="en-US" sz="2800" dirty="0" err="1"/>
              <a:t>tes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parameter </a:t>
            </a:r>
            <a:r>
              <a:rPr lang="en-US" sz="2800" dirty="0" err="1"/>
              <a:t>fungsi</a:t>
            </a:r>
            <a:r>
              <a:rPr lang="en-US" sz="2800" dirty="0"/>
              <a:t> loss (MSE).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Pengembangan</a:t>
            </a:r>
            <a:r>
              <a:rPr lang="en-US" sz="2800" dirty="0"/>
              <a:t> </a:t>
            </a:r>
            <a:r>
              <a:rPr lang="en-US" sz="2800" dirty="0" err="1"/>
              <a:t>selanjutnya</a:t>
            </a:r>
            <a:r>
              <a:rPr lang="en-US" sz="2800" dirty="0"/>
              <a:t> </a:t>
            </a:r>
            <a:r>
              <a:rPr lang="en-US" sz="2800" dirty="0" err="1"/>
              <a:t>bisa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r>
              <a:rPr lang="en-US" sz="2800" dirty="0"/>
              <a:t> difference, </a:t>
            </a:r>
            <a:r>
              <a:rPr lang="en-US" sz="2800" dirty="0" err="1"/>
              <a:t>optimisasi</a:t>
            </a:r>
            <a:r>
              <a:rPr lang="en-US" sz="2800" dirty="0"/>
              <a:t> Bayesian, dan/</a:t>
            </a:r>
            <a:r>
              <a:rPr lang="en-US" sz="2800" dirty="0" err="1"/>
              <a:t>atau</a:t>
            </a:r>
            <a:r>
              <a:rPr lang="en-US" sz="2800" dirty="0"/>
              <a:t> grid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FA260-A161-4EF8-9E4D-0FF00328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48" y="4317970"/>
            <a:ext cx="3739877" cy="214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13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Achmad</a:t>
            </a:r>
            <a:r>
              <a:rPr lang="en-US" dirty="0"/>
              <a:t> M. </a:t>
            </a:r>
            <a:r>
              <a:rPr lang="en-US" dirty="0" err="1"/>
              <a:t>Gani</a:t>
            </a:r>
            <a:endParaRPr lang="en-US" dirty="0"/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17720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62268" y="4117720"/>
            <a:ext cx="2910342" cy="238016"/>
          </a:xfrm>
        </p:spPr>
        <p:txBody>
          <a:bodyPr/>
          <a:lstStyle/>
          <a:p>
            <a:r>
              <a:rPr lang="en-US" dirty="0"/>
              <a:t>achmadmgani@gmail.com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Teori</a:t>
            </a:r>
            <a:r>
              <a:rPr lang="en-US" dirty="0"/>
              <a:t> </a:t>
            </a:r>
            <a:r>
              <a:rPr lang="en-US" dirty="0" err="1"/>
              <a:t>saham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/>
          <a:lstStyle/>
          <a:p>
            <a:r>
              <a:rPr lang="en-US" dirty="0" err="1"/>
              <a:t>Definisi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/>
          <a:lstStyle/>
          <a:p>
            <a:pPr marL="457200" indent="-457200"/>
            <a:r>
              <a:rPr lang="en-US" dirty="0" err="1"/>
              <a:t>Penyertaan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pemilikan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badan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perseroan</a:t>
            </a:r>
            <a:r>
              <a:rPr lang="en-US" dirty="0"/>
              <a:t> </a:t>
            </a:r>
            <a:r>
              <a:rPr lang="en-US" dirty="0" err="1"/>
              <a:t>terbatas</a:t>
            </a:r>
            <a:r>
              <a:rPr lang="en-US" dirty="0"/>
              <a:t>.</a:t>
            </a:r>
          </a:p>
          <a:p>
            <a:pPr marL="457200" indent="-457200"/>
            <a:r>
              <a:rPr lang="en-US" dirty="0" err="1"/>
              <a:t>Saham</a:t>
            </a:r>
            <a:r>
              <a:rPr lang="en-US" dirty="0"/>
              <a:t> </a:t>
            </a:r>
            <a:r>
              <a:rPr lang="en-US" dirty="0" err="1"/>
              <a:t>berwujud</a:t>
            </a:r>
            <a:r>
              <a:rPr lang="en-US" dirty="0"/>
              <a:t> </a:t>
            </a:r>
            <a:r>
              <a:rPr lang="en-US" dirty="0" err="1"/>
              <a:t>selembar</a:t>
            </a:r>
            <a:r>
              <a:rPr lang="en-US" dirty="0"/>
              <a:t> </a:t>
            </a:r>
            <a:r>
              <a:rPr lang="en-US" dirty="0" err="1"/>
              <a:t>kertas</a:t>
            </a:r>
            <a:r>
              <a:rPr lang="en-US" dirty="0"/>
              <a:t> yang </a:t>
            </a:r>
            <a:r>
              <a:rPr lang="en-US" dirty="0" err="1"/>
              <a:t>menerangkan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pemilik</a:t>
            </a:r>
            <a:r>
              <a:rPr lang="en-US" dirty="0"/>
              <a:t> </a:t>
            </a:r>
            <a:r>
              <a:rPr lang="en-US" dirty="0" err="1"/>
              <a:t>kertas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pemilik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</a:p>
          <a:p>
            <a:pPr marL="457200" indent="-457200"/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Saham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2</a:t>
            </a:r>
          </a:p>
          <a:p>
            <a:pPr marL="733425" lvl="1" indent="-457200"/>
            <a:r>
              <a:rPr lang="en-US" dirty="0" err="1"/>
              <a:t>Saham</a:t>
            </a:r>
            <a:r>
              <a:rPr lang="en-US" dirty="0"/>
              <a:t> </a:t>
            </a:r>
            <a:r>
              <a:rPr lang="en-US" dirty="0" err="1"/>
              <a:t>biasa</a:t>
            </a:r>
            <a:endParaRPr lang="en-US" dirty="0"/>
          </a:p>
          <a:p>
            <a:pPr marL="733425" lvl="1" indent="-457200"/>
            <a:r>
              <a:rPr lang="en-US" dirty="0" err="1"/>
              <a:t>Saham</a:t>
            </a:r>
            <a:r>
              <a:rPr lang="en-US" dirty="0"/>
              <a:t> </a:t>
            </a:r>
            <a:r>
              <a:rPr lang="en-US" dirty="0" err="1"/>
              <a:t>preferen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/>
          <a:lstStyle/>
          <a:p>
            <a:r>
              <a:rPr lang="en-US" dirty="0" err="1"/>
              <a:t>Keuntungan</a:t>
            </a:r>
            <a:r>
              <a:rPr lang="en-US" dirty="0"/>
              <a:t> </a:t>
            </a:r>
            <a:r>
              <a:rPr lang="en-US" dirty="0" err="1"/>
              <a:t>Saham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/>
          <a:lstStyle/>
          <a:p>
            <a:r>
              <a:rPr lang="en-US" dirty="0"/>
              <a:t>Capital Gain</a:t>
            </a:r>
          </a:p>
          <a:p>
            <a:r>
              <a:rPr lang="en-US" dirty="0" err="1"/>
              <a:t>Pembagian</a:t>
            </a:r>
            <a:r>
              <a:rPr lang="en-US" dirty="0"/>
              <a:t> </a:t>
            </a:r>
            <a:r>
              <a:rPr lang="en-US" dirty="0" err="1"/>
              <a:t>Dividen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97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aaaaa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saham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DFF53A2-8DAF-41D1-BCB2-D51A40ADC5D4}"/>
              </a:ext>
            </a:extLst>
          </p:cNvPr>
          <p:cNvSpPr txBox="1">
            <a:spLocks/>
          </p:cNvSpPr>
          <p:nvPr/>
        </p:nvSpPr>
        <p:spPr>
          <a:xfrm>
            <a:off x="659274" y="1906642"/>
            <a:ext cx="4123117" cy="334163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59CABA-A112-4734-B987-DC38DA9E8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51" y="1290309"/>
            <a:ext cx="8264458" cy="4277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06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/>
          <a:lstStyle/>
          <a:p>
            <a:r>
              <a:rPr lang="en-US" dirty="0"/>
              <a:t>Dasar </a:t>
            </a:r>
            <a:r>
              <a:rPr lang="en-US" dirty="0" err="1"/>
              <a:t>teori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648" y="5098742"/>
            <a:ext cx="2028686" cy="1094618"/>
          </a:xfrm>
        </p:spPr>
        <p:txBody>
          <a:bodyPr/>
          <a:lstStyle/>
          <a:p>
            <a:r>
              <a:rPr lang="en-US" dirty="0"/>
              <a:t>Modul Artificial Neural Network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Artificial neural network (ANN)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DFF53A2-8DAF-41D1-BCB2-D51A40ADC5D4}"/>
              </a:ext>
            </a:extLst>
          </p:cNvPr>
          <p:cNvSpPr txBox="1">
            <a:spLocks/>
          </p:cNvSpPr>
          <p:nvPr/>
        </p:nvSpPr>
        <p:spPr>
          <a:xfrm>
            <a:off x="677369" y="2939042"/>
            <a:ext cx="8684751" cy="97991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Struktur</a:t>
            </a:r>
            <a:r>
              <a:rPr lang="en-US" sz="2800" dirty="0"/>
              <a:t> </a:t>
            </a:r>
            <a:r>
              <a:rPr lang="en-US" sz="2800" dirty="0" err="1"/>
              <a:t>menyerupai</a:t>
            </a:r>
            <a:r>
              <a:rPr lang="en-US" sz="2800" dirty="0"/>
              <a:t> neuron pada </a:t>
            </a:r>
            <a:r>
              <a:rPr lang="en-US" sz="2800" dirty="0" err="1"/>
              <a:t>otak</a:t>
            </a:r>
            <a:r>
              <a:rPr lang="en-US" sz="2800" dirty="0"/>
              <a:t> </a:t>
            </a:r>
            <a:r>
              <a:rPr lang="en-US" sz="2800" dirty="0" err="1"/>
              <a:t>manusia</a:t>
            </a: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Solusi</a:t>
            </a:r>
            <a:r>
              <a:rPr lang="en-US" sz="2800" dirty="0"/>
              <a:t> </a:t>
            </a:r>
            <a:r>
              <a:rPr lang="en-US" sz="2800" dirty="0" err="1"/>
              <a:t>permasalahan</a:t>
            </a:r>
            <a:r>
              <a:rPr lang="en-US" sz="2800" dirty="0"/>
              <a:t> </a:t>
            </a:r>
            <a:r>
              <a:rPr lang="en-US" sz="2800" dirty="0" err="1"/>
              <a:t>regresi</a:t>
            </a:r>
            <a:r>
              <a:rPr lang="en-US" sz="2800" dirty="0"/>
              <a:t> dan </a:t>
            </a:r>
            <a:r>
              <a:rPr lang="en-US" sz="2800" dirty="0" err="1"/>
              <a:t>klasifikasi</a:t>
            </a: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Data </a:t>
            </a:r>
            <a:r>
              <a:rPr lang="en-US" sz="2800" dirty="0" err="1"/>
              <a:t>masukan</a:t>
            </a:r>
            <a:r>
              <a:rPr lang="en-US" sz="2800" dirty="0"/>
              <a:t> </a:t>
            </a:r>
            <a:r>
              <a:rPr lang="en-US" sz="2800" dirty="0" err="1"/>
              <a:t>diproses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bersamaan</a:t>
            </a: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Speech recognition, DNA chains, time series problem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Parameter input, output, weight, dan bias </a:t>
            </a:r>
            <a:r>
              <a:rPr lang="en-US" sz="2800" dirty="0" err="1"/>
              <a:t>serta</a:t>
            </a:r>
            <a:r>
              <a:rPr lang="en-US" sz="2800" dirty="0"/>
              <a:t> </a:t>
            </a:r>
            <a:r>
              <a:rPr lang="en-US" sz="2800" dirty="0" err="1"/>
              <a:t>fungsi</a:t>
            </a:r>
            <a:r>
              <a:rPr lang="en-US" sz="2800" dirty="0"/>
              <a:t> </a:t>
            </a:r>
            <a:r>
              <a:rPr lang="en-US" sz="2800" dirty="0" err="1"/>
              <a:t>aktivasi</a:t>
            </a:r>
            <a:r>
              <a:rPr lang="en-US" sz="28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FA260-A161-4EF8-9E4D-0FF00328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48" y="4317970"/>
            <a:ext cx="3739877" cy="214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54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58025" y="5346774"/>
            <a:ext cx="2028686" cy="1094618"/>
          </a:xfrm>
        </p:spPr>
        <p:txBody>
          <a:bodyPr/>
          <a:lstStyle/>
          <a:p>
            <a:r>
              <a:rPr lang="en-US" dirty="0"/>
              <a:t>Modul Recurrent Neural Network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Recurrent neural network (RNN)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DFF53A2-8DAF-41D1-BCB2-D51A40ADC5D4}"/>
              </a:ext>
            </a:extLst>
          </p:cNvPr>
          <p:cNvSpPr txBox="1">
            <a:spLocks/>
          </p:cNvSpPr>
          <p:nvPr/>
        </p:nvSpPr>
        <p:spPr>
          <a:xfrm>
            <a:off x="677369" y="2621442"/>
            <a:ext cx="8684751" cy="97991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Data </a:t>
            </a:r>
            <a:r>
              <a:rPr lang="en-US" sz="2800" dirty="0" err="1"/>
              <a:t>masukan</a:t>
            </a:r>
            <a:r>
              <a:rPr lang="en-US" sz="2800" dirty="0"/>
              <a:t> </a:t>
            </a:r>
            <a:r>
              <a:rPr lang="en-US" sz="2800" dirty="0" err="1"/>
              <a:t>diproses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sekuensial</a:t>
            </a:r>
            <a:r>
              <a:rPr lang="en-US" sz="2800" dirty="0"/>
              <a:t> (Sequence modelling)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Mengatasi</a:t>
            </a:r>
            <a:r>
              <a:rPr lang="en-US" sz="2800" dirty="0"/>
              <a:t> </a:t>
            </a:r>
            <a:r>
              <a:rPr lang="en-US" sz="2800" dirty="0" err="1"/>
              <a:t>permasalahan</a:t>
            </a:r>
            <a:r>
              <a:rPr lang="en-US" sz="2800" dirty="0"/>
              <a:t> neural network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RNN </a:t>
            </a:r>
            <a:r>
              <a:rPr lang="en-US" sz="2800" dirty="0" err="1"/>
              <a:t>menghubungkan</a:t>
            </a:r>
            <a:r>
              <a:rPr lang="en-US" sz="2800" dirty="0"/>
              <a:t> data pada masa </a:t>
            </a:r>
            <a:r>
              <a:rPr lang="en-US" sz="2800" dirty="0" err="1"/>
              <a:t>lalu</a:t>
            </a:r>
            <a:r>
              <a:rPr lang="en-US" sz="2800" dirty="0"/>
              <a:t> dan masa </a:t>
            </a:r>
            <a:r>
              <a:rPr lang="en-US" sz="2800" dirty="0" err="1"/>
              <a:t>kini</a:t>
            </a: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Speech recognition, DNA chains, time series problem.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A4419F-B988-4A74-8161-718592715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69" y="4177435"/>
            <a:ext cx="3739877" cy="2145508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EE5C937F-05B4-44C3-8084-773DD9C112A9}"/>
              </a:ext>
            </a:extLst>
          </p:cNvPr>
          <p:cNvSpPr txBox="1">
            <a:spLocks/>
          </p:cNvSpPr>
          <p:nvPr/>
        </p:nvSpPr>
        <p:spPr>
          <a:xfrm>
            <a:off x="3275103" y="4349676"/>
            <a:ext cx="2028686" cy="109461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VS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02064-0B93-4F83-8B97-FDD8D63E2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020" y="4177435"/>
            <a:ext cx="3933783" cy="222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30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Long short term memory (LSTM)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FE82D78-FFD5-4111-9CAE-E62AE82DAD1D}"/>
              </a:ext>
            </a:extLst>
          </p:cNvPr>
          <p:cNvSpPr txBox="1">
            <a:spLocks/>
          </p:cNvSpPr>
          <p:nvPr/>
        </p:nvSpPr>
        <p:spPr>
          <a:xfrm>
            <a:off x="420687" y="1885950"/>
            <a:ext cx="9332913" cy="114184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Ideal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permasalahan</a:t>
            </a:r>
            <a:r>
              <a:rPr lang="en-US" sz="2800" dirty="0"/>
              <a:t> time series </a:t>
            </a:r>
            <a:r>
              <a:rPr lang="en-US" sz="2800" dirty="0" err="1"/>
              <a:t>untup</a:t>
            </a:r>
            <a:r>
              <a:rPr lang="en-US" sz="2800" dirty="0"/>
              <a:t> gap yang </a:t>
            </a:r>
            <a:r>
              <a:rPr lang="en-US" sz="2800" dirty="0" err="1"/>
              <a:t>besar</a:t>
            </a: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1 </a:t>
            </a:r>
            <a:r>
              <a:rPr lang="en-US" sz="2800" dirty="0" err="1"/>
              <a:t>modul</a:t>
            </a:r>
            <a:r>
              <a:rPr lang="en-US" sz="2800" dirty="0"/>
              <a:t> LSTM </a:t>
            </a:r>
            <a:r>
              <a:rPr lang="en-US" sz="2800" dirty="0" err="1"/>
              <a:t>memiliki</a:t>
            </a:r>
            <a:r>
              <a:rPr lang="en-US" sz="2800" dirty="0"/>
              <a:t> 4 </a:t>
            </a:r>
            <a:r>
              <a:rPr lang="en-US" sz="2800" dirty="0" err="1"/>
              <a:t>lapisan</a:t>
            </a:r>
            <a:r>
              <a:rPr lang="en-US" sz="2800" dirty="0"/>
              <a:t> yang </a:t>
            </a:r>
            <a:r>
              <a:rPr lang="en-US" sz="2800" dirty="0" err="1"/>
              <a:t>saling</a:t>
            </a:r>
            <a:r>
              <a:rPr lang="en-US" sz="2800" dirty="0"/>
              <a:t> </a:t>
            </a:r>
            <a:r>
              <a:rPr lang="en-US" sz="2800" dirty="0" err="1"/>
              <a:t>terkoneksi</a:t>
            </a:r>
            <a:r>
              <a:rPr lang="en-US" sz="2800" dirty="0"/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Mengatasi</a:t>
            </a:r>
            <a:r>
              <a:rPr lang="en-US" sz="2800" dirty="0"/>
              <a:t> </a:t>
            </a:r>
            <a:r>
              <a:rPr lang="en-US" sz="2800" dirty="0" err="1"/>
              <a:t>permasalahan</a:t>
            </a:r>
            <a:r>
              <a:rPr lang="en-US" sz="2800" dirty="0"/>
              <a:t> RNN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Dikenalkan</a:t>
            </a:r>
            <a:r>
              <a:rPr lang="en-US" sz="2800" dirty="0"/>
              <a:t> oleh </a:t>
            </a:r>
            <a:r>
              <a:rPr lang="en-US" sz="2800" dirty="0" err="1"/>
              <a:t>Hochreiter</a:t>
            </a:r>
            <a:r>
              <a:rPr lang="en-US" sz="2800" dirty="0"/>
              <a:t> &amp; </a:t>
            </a:r>
            <a:r>
              <a:rPr lang="en-US" sz="2800" dirty="0" err="1"/>
              <a:t>Schmidhuber</a:t>
            </a:r>
            <a:r>
              <a:rPr lang="en-US" sz="2800" dirty="0"/>
              <a:t> (1997)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162582-B8D3-47E0-A7BE-D61960BD8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95" y="3429000"/>
            <a:ext cx="7124630" cy="276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29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Long short term memory (LSTM)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3">
                <a:extLst>
                  <a:ext uri="{FF2B5EF4-FFF2-40B4-BE49-F238E27FC236}">
                    <a16:creationId xmlns:a16="http://schemas.microsoft.com/office/drawing/2014/main" id="{0FE82D78-FFD5-4111-9CAE-E62AE82DAD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34" y="1094795"/>
                <a:ext cx="4123117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Content Placeholder 3">
                <a:extLst>
                  <a:ext uri="{FF2B5EF4-FFF2-40B4-BE49-F238E27FC236}">
                    <a16:creationId xmlns:a16="http://schemas.microsoft.com/office/drawing/2014/main" id="{0FE82D78-FFD5-4111-9CAE-E62AE82DA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4" y="1094795"/>
                <a:ext cx="4123117" cy="989441"/>
              </a:xfrm>
              <a:prstGeom prst="rect">
                <a:avLst/>
              </a:prstGeom>
              <a:blipFill>
                <a:blip r:embed="rId3"/>
                <a:stretch>
                  <a:fillRect l="-2071" r="-221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A00AAA3-7099-478B-8B2B-58671D0E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878" y="1589516"/>
            <a:ext cx="397192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0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100F67-BC3D-46B4-8D39-802DC9D7F2EB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789</Words>
  <Application>Microsoft Office PowerPoint</Application>
  <PresentationFormat>Widescreen</PresentationFormat>
  <Paragraphs>205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Corbel</vt:lpstr>
      <vt:lpstr>Times New Roman</vt:lpstr>
      <vt:lpstr>Office Theme</vt:lpstr>
      <vt:lpstr>Prediksi Harga saham dengan recurrent neural network</vt:lpstr>
      <vt:lpstr>Pendahuluan</vt:lpstr>
      <vt:lpstr>Teori saham</vt:lpstr>
      <vt:lpstr>Image SLide</vt:lpstr>
      <vt:lpstr>Dasar teori</vt:lpstr>
      <vt:lpstr>Image SLide</vt:lpstr>
      <vt:lpstr>Image SLide</vt:lpstr>
      <vt:lpstr>Image SLide</vt:lpstr>
      <vt:lpstr>Image SLide</vt:lpstr>
      <vt:lpstr>Image SLide</vt:lpstr>
      <vt:lpstr>Image SLide</vt:lpstr>
      <vt:lpstr>Image SLide</vt:lpstr>
      <vt:lpstr>tutorial</vt:lpstr>
      <vt:lpstr>Image SLide</vt:lpstr>
      <vt:lpstr>Akuisisi Data</vt:lpstr>
      <vt:lpstr>Split data &amp; Data supervised</vt:lpstr>
      <vt:lpstr>Image SLide</vt:lpstr>
      <vt:lpstr>Image SLide</vt:lpstr>
      <vt:lpstr>Hasil &amp; diskusi</vt:lpstr>
      <vt:lpstr>Hasil &amp; diskusi</vt:lpstr>
      <vt:lpstr>kesimpulan</vt:lpstr>
      <vt:lpstr>Image SLide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2019-10-16T13:39:05Z</dcterms:created>
  <dcterms:modified xsi:type="dcterms:W3CDTF">2019-10-16T20:53:12Z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